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  <p:sldMasterId id="2147483719" r:id="rId2"/>
  </p:sldMasterIdLst>
  <p:notesMasterIdLst>
    <p:notesMasterId r:id="rId15"/>
  </p:notesMasterIdLst>
  <p:sldIdLst>
    <p:sldId id="269" r:id="rId3"/>
    <p:sldId id="259" r:id="rId4"/>
    <p:sldId id="264" r:id="rId5"/>
    <p:sldId id="265" r:id="rId6"/>
    <p:sldId id="263" r:id="rId7"/>
    <p:sldId id="260" r:id="rId8"/>
    <p:sldId id="261" r:id="rId9"/>
    <p:sldId id="266" r:id="rId10"/>
    <p:sldId id="267" r:id="rId11"/>
    <p:sldId id="271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33CFD0-343A-F540-A568-A009E899A102}" type="doc">
      <dgm:prSet loTypeId="urn:microsoft.com/office/officeart/2005/8/layout/process1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F2F29B44-B1E5-5E42-B8E4-3B5CFD3A63E8}">
      <dgm:prSet phldrT="[Text]"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en-US" sz="1400">
              <a:latin typeface="Century Gothic" panose="020B0502020202020204" pitchFamily="34" charset="0"/>
            </a:rPr>
            <a:t>Mixed plastic waste (PP, PET, PE, PS, PVC)</a:t>
          </a:r>
        </a:p>
      </dgm:t>
    </dgm:pt>
    <dgm:pt modelId="{30E9FDF5-A845-5648-923F-BA3A4D433B5E}" type="parTrans" cxnId="{3226F3D9-137C-BA4F-B2FB-87ED94C0FCFD}">
      <dgm:prSet/>
      <dgm:spPr/>
      <dgm:t>
        <a:bodyPr/>
        <a:lstStyle/>
        <a:p>
          <a:endParaRPr lang="en-US" sz="1400"/>
        </a:p>
      </dgm:t>
    </dgm:pt>
    <dgm:pt modelId="{044E114A-A0AC-EA4D-A0D4-17008DF3897D}" type="sibTrans" cxnId="{3226F3D9-137C-BA4F-B2FB-87ED94C0FCFD}">
      <dgm:prSet custT="1"/>
      <dgm:spPr/>
      <dgm:t>
        <a:bodyPr/>
        <a:lstStyle/>
        <a:p>
          <a:endParaRPr lang="en-US" sz="1400"/>
        </a:p>
      </dgm:t>
    </dgm:pt>
    <dgm:pt modelId="{2E30BA05-571E-BD4A-80F6-10FF37B1EFBF}">
      <dgm:prSet phldrT="[Text]"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en-US" sz="1400">
              <a:latin typeface="Century Gothic" panose="020B0502020202020204" pitchFamily="34" charset="0"/>
            </a:rPr>
            <a:t>Shredding</a:t>
          </a:r>
        </a:p>
      </dgm:t>
    </dgm:pt>
    <dgm:pt modelId="{AFEB6783-459C-C348-BB31-CA07EB8800B1}" type="parTrans" cxnId="{3467551A-AC8D-B64A-876F-0AA3A5AE340C}">
      <dgm:prSet/>
      <dgm:spPr/>
      <dgm:t>
        <a:bodyPr/>
        <a:lstStyle/>
        <a:p>
          <a:endParaRPr lang="en-US" sz="1400"/>
        </a:p>
      </dgm:t>
    </dgm:pt>
    <dgm:pt modelId="{989E03BB-FED7-EC49-82B2-4C561D92B797}" type="sibTrans" cxnId="{3467551A-AC8D-B64A-876F-0AA3A5AE340C}">
      <dgm:prSet custT="1"/>
      <dgm:spPr/>
      <dgm:t>
        <a:bodyPr/>
        <a:lstStyle/>
        <a:p>
          <a:endParaRPr lang="en-US" sz="1400"/>
        </a:p>
      </dgm:t>
    </dgm:pt>
    <dgm:pt modelId="{D418EC5D-359C-6148-BF74-ACFECEC0896B}">
      <dgm:prSet phldrT="[Text]"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en-US" sz="1400" dirty="0">
              <a:latin typeface="Century Gothic" panose="020B0502020202020204" pitchFamily="34" charset="0"/>
            </a:rPr>
            <a:t>Melting (extrusion at 180-270C)</a:t>
          </a:r>
        </a:p>
      </dgm:t>
    </dgm:pt>
    <dgm:pt modelId="{2010EC8D-7199-1348-88E4-8B0A96C47D13}" type="parTrans" cxnId="{51B580E2-9959-3D45-8165-20B248DDBBE3}">
      <dgm:prSet/>
      <dgm:spPr/>
      <dgm:t>
        <a:bodyPr/>
        <a:lstStyle/>
        <a:p>
          <a:endParaRPr lang="en-US" sz="1400"/>
        </a:p>
      </dgm:t>
    </dgm:pt>
    <dgm:pt modelId="{9E841274-BB13-BC45-8DC3-5735698EDDB1}" type="sibTrans" cxnId="{51B580E2-9959-3D45-8165-20B248DDBBE3}">
      <dgm:prSet custT="1"/>
      <dgm:spPr/>
      <dgm:t>
        <a:bodyPr/>
        <a:lstStyle/>
        <a:p>
          <a:endParaRPr lang="en-US" sz="1400"/>
        </a:p>
      </dgm:t>
    </dgm:pt>
    <dgm:pt modelId="{6FADD23B-40BC-D045-AB80-47ADF557DD53}">
      <dgm:prSet phldrT="[Text]"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en-US" sz="1400" dirty="0">
              <a:latin typeface="Century Gothic" panose="020B0502020202020204" pitchFamily="34" charset="0"/>
            </a:rPr>
            <a:t>Molding (hydraulic press)</a:t>
          </a:r>
        </a:p>
      </dgm:t>
    </dgm:pt>
    <dgm:pt modelId="{F98F9638-55A7-5A45-BEEA-76621D56FC5F}" type="parTrans" cxnId="{72A506E3-DE5A-6947-8BAF-0907C6D478BB}">
      <dgm:prSet/>
      <dgm:spPr/>
      <dgm:t>
        <a:bodyPr/>
        <a:lstStyle/>
        <a:p>
          <a:endParaRPr lang="en-US" sz="1400"/>
        </a:p>
      </dgm:t>
    </dgm:pt>
    <dgm:pt modelId="{29B382F4-8718-F44D-8D99-FBEF83CBABDD}" type="sibTrans" cxnId="{72A506E3-DE5A-6947-8BAF-0907C6D478BB}">
      <dgm:prSet custT="1"/>
      <dgm:spPr/>
      <dgm:t>
        <a:bodyPr/>
        <a:lstStyle/>
        <a:p>
          <a:endParaRPr lang="en-US" sz="1400"/>
        </a:p>
      </dgm:t>
    </dgm:pt>
    <dgm:pt modelId="{D97F4F53-C017-F04A-85FE-B56244AC5E80}">
      <dgm:prSet phldrT="[Text]"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en-US" sz="1400" dirty="0">
              <a:latin typeface="Century Gothic" panose="020B0502020202020204" pitchFamily="34" charset="0"/>
            </a:rPr>
            <a:t>Cooling (curing)</a:t>
          </a:r>
        </a:p>
      </dgm:t>
    </dgm:pt>
    <dgm:pt modelId="{D1B99C53-9646-D44D-96F8-5A06A66611A1}" type="parTrans" cxnId="{E6565802-53D2-1E4F-BDB4-8858AD627A89}">
      <dgm:prSet/>
      <dgm:spPr/>
      <dgm:t>
        <a:bodyPr/>
        <a:lstStyle/>
        <a:p>
          <a:endParaRPr lang="en-US" sz="1400"/>
        </a:p>
      </dgm:t>
    </dgm:pt>
    <dgm:pt modelId="{98945828-CA3E-494C-A7A3-8D913ABE028C}" type="sibTrans" cxnId="{E6565802-53D2-1E4F-BDB4-8858AD627A89}">
      <dgm:prSet custT="1"/>
      <dgm:spPr/>
      <dgm:t>
        <a:bodyPr/>
        <a:lstStyle/>
        <a:p>
          <a:endParaRPr lang="en-US" sz="1400"/>
        </a:p>
      </dgm:t>
    </dgm:pt>
    <dgm:pt modelId="{377D10FE-F8F5-3A41-B836-E85EB7AB8FC5}">
      <dgm:prSet phldrT="[Text]"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en-US" sz="1400">
              <a:latin typeface="Century Gothic" panose="020B0502020202020204" pitchFamily="34" charset="0"/>
            </a:rPr>
            <a:t>Blocks</a:t>
          </a:r>
        </a:p>
      </dgm:t>
    </dgm:pt>
    <dgm:pt modelId="{42D070C4-287E-C24D-8BB4-6C6D41B0726D}" type="parTrans" cxnId="{0E1A7F3E-3A72-BC46-808E-E874FF2A01DE}">
      <dgm:prSet/>
      <dgm:spPr/>
      <dgm:t>
        <a:bodyPr/>
        <a:lstStyle/>
        <a:p>
          <a:endParaRPr lang="en-US" sz="1400"/>
        </a:p>
      </dgm:t>
    </dgm:pt>
    <dgm:pt modelId="{A27F55F2-18D7-6745-817C-5D131BE40610}" type="sibTrans" cxnId="{0E1A7F3E-3A72-BC46-808E-E874FF2A01DE}">
      <dgm:prSet/>
      <dgm:spPr/>
      <dgm:t>
        <a:bodyPr/>
        <a:lstStyle/>
        <a:p>
          <a:endParaRPr lang="en-US" sz="1400"/>
        </a:p>
      </dgm:t>
    </dgm:pt>
    <dgm:pt modelId="{C4AACD27-0FC9-784C-A796-5CB6EBD1F9E0}" type="pres">
      <dgm:prSet presAssocID="{5933CFD0-343A-F540-A568-A009E899A102}" presName="Name0" presStyleCnt="0">
        <dgm:presLayoutVars>
          <dgm:dir/>
          <dgm:resizeHandles val="exact"/>
        </dgm:presLayoutVars>
      </dgm:prSet>
      <dgm:spPr/>
    </dgm:pt>
    <dgm:pt modelId="{E744FFB5-3253-E146-B1EC-8EE36E8ADF8C}" type="pres">
      <dgm:prSet presAssocID="{F2F29B44-B1E5-5E42-B8E4-3B5CFD3A63E8}" presName="node" presStyleLbl="node1" presStyleIdx="0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9460F00D-3E86-6347-92C6-72ED6F625CE4}" type="pres">
      <dgm:prSet presAssocID="{044E114A-A0AC-EA4D-A0D4-17008DF3897D}" presName="sibTrans" presStyleLbl="sibTrans2D1" presStyleIdx="0" presStyleCnt="5"/>
      <dgm:spPr/>
    </dgm:pt>
    <dgm:pt modelId="{E28ADCAB-4156-EB4C-AA64-C9CD0D473E3E}" type="pres">
      <dgm:prSet presAssocID="{044E114A-A0AC-EA4D-A0D4-17008DF3897D}" presName="connectorText" presStyleLbl="sibTrans2D1" presStyleIdx="0" presStyleCnt="5"/>
      <dgm:spPr/>
    </dgm:pt>
    <dgm:pt modelId="{9E154A4A-DEAC-8B41-B3DA-1AEEE80DCBA8}" type="pres">
      <dgm:prSet presAssocID="{2E30BA05-571E-BD4A-80F6-10FF37B1EFBF}" presName="node" presStyleLbl="node1" presStyleIdx="1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9F0599F3-04E5-7F47-BD5B-EA7C598DABB6}" type="pres">
      <dgm:prSet presAssocID="{989E03BB-FED7-EC49-82B2-4C561D92B797}" presName="sibTrans" presStyleLbl="sibTrans2D1" presStyleIdx="1" presStyleCnt="5"/>
      <dgm:spPr/>
    </dgm:pt>
    <dgm:pt modelId="{D6ABCDD6-EE9A-6346-B9F8-EFCC8DAC48AA}" type="pres">
      <dgm:prSet presAssocID="{989E03BB-FED7-EC49-82B2-4C561D92B797}" presName="connectorText" presStyleLbl="sibTrans2D1" presStyleIdx="1" presStyleCnt="5"/>
      <dgm:spPr/>
    </dgm:pt>
    <dgm:pt modelId="{86FD6AD8-ACE2-B74E-A560-4CBDE5DBA1DE}" type="pres">
      <dgm:prSet presAssocID="{D418EC5D-359C-6148-BF74-ACFECEC0896B}" presName="node" presStyleLbl="node1" presStyleIdx="2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E25EFD7E-D5D4-204C-8845-85F132B3E06C}" type="pres">
      <dgm:prSet presAssocID="{9E841274-BB13-BC45-8DC3-5735698EDDB1}" presName="sibTrans" presStyleLbl="sibTrans2D1" presStyleIdx="2" presStyleCnt="5"/>
      <dgm:spPr/>
    </dgm:pt>
    <dgm:pt modelId="{EC9A63B6-A777-3D41-8F9E-087ED418A85F}" type="pres">
      <dgm:prSet presAssocID="{9E841274-BB13-BC45-8DC3-5735698EDDB1}" presName="connectorText" presStyleLbl="sibTrans2D1" presStyleIdx="2" presStyleCnt="5"/>
      <dgm:spPr/>
    </dgm:pt>
    <dgm:pt modelId="{90160141-92AA-094C-9519-657314DFFCBD}" type="pres">
      <dgm:prSet presAssocID="{6FADD23B-40BC-D045-AB80-47ADF557DD53}" presName="node" presStyleLbl="node1" presStyleIdx="3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D0607067-0057-5344-9A87-93C56E51D1D6}" type="pres">
      <dgm:prSet presAssocID="{29B382F4-8718-F44D-8D99-FBEF83CBABDD}" presName="sibTrans" presStyleLbl="sibTrans2D1" presStyleIdx="3" presStyleCnt="5"/>
      <dgm:spPr/>
    </dgm:pt>
    <dgm:pt modelId="{C5F512CD-E3F8-C449-9ED1-30C319607D9E}" type="pres">
      <dgm:prSet presAssocID="{29B382F4-8718-F44D-8D99-FBEF83CBABDD}" presName="connectorText" presStyleLbl="sibTrans2D1" presStyleIdx="3" presStyleCnt="5"/>
      <dgm:spPr/>
    </dgm:pt>
    <dgm:pt modelId="{A9ED31B0-EEFB-9247-A458-8EB72BD7BA1B}" type="pres">
      <dgm:prSet presAssocID="{D97F4F53-C017-F04A-85FE-B56244AC5E80}" presName="node" presStyleLbl="node1" presStyleIdx="4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88ADD230-9B93-0D48-AF2B-FF66E6009E3B}" type="pres">
      <dgm:prSet presAssocID="{98945828-CA3E-494C-A7A3-8D913ABE028C}" presName="sibTrans" presStyleLbl="sibTrans2D1" presStyleIdx="4" presStyleCnt="5"/>
      <dgm:spPr/>
    </dgm:pt>
    <dgm:pt modelId="{5F255E8E-C18C-6346-911E-8BED95E47B3F}" type="pres">
      <dgm:prSet presAssocID="{98945828-CA3E-494C-A7A3-8D913ABE028C}" presName="connectorText" presStyleLbl="sibTrans2D1" presStyleIdx="4" presStyleCnt="5"/>
      <dgm:spPr/>
    </dgm:pt>
    <dgm:pt modelId="{9E357285-8529-2C4F-B27F-CF62A0BF9D40}" type="pres">
      <dgm:prSet presAssocID="{377D10FE-F8F5-3A41-B836-E85EB7AB8FC5}" presName="node" presStyleLbl="node1" presStyleIdx="5" presStyleCnt="6">
        <dgm:presLayoutVars>
          <dgm:bulletEnabled val="1"/>
        </dgm:presLayoutVars>
      </dgm:prSet>
      <dgm:spPr>
        <a:prstGeom prst="rect">
          <a:avLst/>
        </a:prstGeom>
      </dgm:spPr>
    </dgm:pt>
  </dgm:ptLst>
  <dgm:cxnLst>
    <dgm:cxn modelId="{E6565802-53D2-1E4F-BDB4-8858AD627A89}" srcId="{5933CFD0-343A-F540-A568-A009E899A102}" destId="{D97F4F53-C017-F04A-85FE-B56244AC5E80}" srcOrd="4" destOrd="0" parTransId="{D1B99C53-9646-D44D-96F8-5A06A66611A1}" sibTransId="{98945828-CA3E-494C-A7A3-8D913ABE028C}"/>
    <dgm:cxn modelId="{770D7C10-47D9-5A4D-B09B-D21C585F159E}" type="presOf" srcId="{5933CFD0-343A-F540-A568-A009E899A102}" destId="{C4AACD27-0FC9-784C-A796-5CB6EBD1F9E0}" srcOrd="0" destOrd="0" presId="urn:microsoft.com/office/officeart/2005/8/layout/process1"/>
    <dgm:cxn modelId="{ABBFAC14-9C60-F340-93FB-2EFFFD6D7563}" type="presOf" srcId="{377D10FE-F8F5-3A41-B836-E85EB7AB8FC5}" destId="{9E357285-8529-2C4F-B27F-CF62A0BF9D40}" srcOrd="0" destOrd="0" presId="urn:microsoft.com/office/officeart/2005/8/layout/process1"/>
    <dgm:cxn modelId="{1E132418-4EF6-BF40-8F18-595A45D96845}" type="presOf" srcId="{989E03BB-FED7-EC49-82B2-4C561D92B797}" destId="{9F0599F3-04E5-7F47-BD5B-EA7C598DABB6}" srcOrd="0" destOrd="0" presId="urn:microsoft.com/office/officeart/2005/8/layout/process1"/>
    <dgm:cxn modelId="{3467551A-AC8D-B64A-876F-0AA3A5AE340C}" srcId="{5933CFD0-343A-F540-A568-A009E899A102}" destId="{2E30BA05-571E-BD4A-80F6-10FF37B1EFBF}" srcOrd="1" destOrd="0" parTransId="{AFEB6783-459C-C348-BB31-CA07EB8800B1}" sibTransId="{989E03BB-FED7-EC49-82B2-4C561D92B797}"/>
    <dgm:cxn modelId="{816C5321-3312-BD4D-A2C8-B906E8B31B5A}" type="presOf" srcId="{98945828-CA3E-494C-A7A3-8D913ABE028C}" destId="{5F255E8E-C18C-6346-911E-8BED95E47B3F}" srcOrd="1" destOrd="0" presId="urn:microsoft.com/office/officeart/2005/8/layout/process1"/>
    <dgm:cxn modelId="{5AF8E722-AF39-8444-A89E-A27751D580A7}" type="presOf" srcId="{D97F4F53-C017-F04A-85FE-B56244AC5E80}" destId="{A9ED31B0-EEFB-9247-A458-8EB72BD7BA1B}" srcOrd="0" destOrd="0" presId="urn:microsoft.com/office/officeart/2005/8/layout/process1"/>
    <dgm:cxn modelId="{ABE3343C-1AFA-B146-AC4D-2A7528F6E602}" type="presOf" srcId="{044E114A-A0AC-EA4D-A0D4-17008DF3897D}" destId="{E28ADCAB-4156-EB4C-AA64-C9CD0D473E3E}" srcOrd="1" destOrd="0" presId="urn:microsoft.com/office/officeart/2005/8/layout/process1"/>
    <dgm:cxn modelId="{0E1A7F3E-3A72-BC46-808E-E874FF2A01DE}" srcId="{5933CFD0-343A-F540-A568-A009E899A102}" destId="{377D10FE-F8F5-3A41-B836-E85EB7AB8FC5}" srcOrd="5" destOrd="0" parTransId="{42D070C4-287E-C24D-8BB4-6C6D41B0726D}" sibTransId="{A27F55F2-18D7-6745-817C-5D131BE40610}"/>
    <dgm:cxn modelId="{979BA245-E523-5546-8152-757698CC3F22}" type="presOf" srcId="{F2F29B44-B1E5-5E42-B8E4-3B5CFD3A63E8}" destId="{E744FFB5-3253-E146-B1EC-8EE36E8ADF8C}" srcOrd="0" destOrd="0" presId="urn:microsoft.com/office/officeart/2005/8/layout/process1"/>
    <dgm:cxn modelId="{1CB8034E-F85C-7743-9C38-421D6F34F5BD}" type="presOf" srcId="{98945828-CA3E-494C-A7A3-8D913ABE028C}" destId="{88ADD230-9B93-0D48-AF2B-FF66E6009E3B}" srcOrd="0" destOrd="0" presId="urn:microsoft.com/office/officeart/2005/8/layout/process1"/>
    <dgm:cxn modelId="{75409255-3678-0D49-B417-3E25167E712F}" type="presOf" srcId="{29B382F4-8718-F44D-8D99-FBEF83CBABDD}" destId="{C5F512CD-E3F8-C449-9ED1-30C319607D9E}" srcOrd="1" destOrd="0" presId="urn:microsoft.com/office/officeart/2005/8/layout/process1"/>
    <dgm:cxn modelId="{00620285-A415-854D-BDA3-30A2E603076A}" type="presOf" srcId="{6FADD23B-40BC-D045-AB80-47ADF557DD53}" destId="{90160141-92AA-094C-9519-657314DFFCBD}" srcOrd="0" destOrd="0" presId="urn:microsoft.com/office/officeart/2005/8/layout/process1"/>
    <dgm:cxn modelId="{F2D3AA88-19DC-C045-9FA2-4148EF39DEAC}" type="presOf" srcId="{044E114A-A0AC-EA4D-A0D4-17008DF3897D}" destId="{9460F00D-3E86-6347-92C6-72ED6F625CE4}" srcOrd="0" destOrd="0" presId="urn:microsoft.com/office/officeart/2005/8/layout/process1"/>
    <dgm:cxn modelId="{E61CA889-083E-794E-A6F9-BD4860A92B49}" type="presOf" srcId="{2E30BA05-571E-BD4A-80F6-10FF37B1EFBF}" destId="{9E154A4A-DEAC-8B41-B3DA-1AEEE80DCBA8}" srcOrd="0" destOrd="0" presId="urn:microsoft.com/office/officeart/2005/8/layout/process1"/>
    <dgm:cxn modelId="{F48E46A2-A934-0D42-97B0-3DC442F9DA66}" type="presOf" srcId="{989E03BB-FED7-EC49-82B2-4C561D92B797}" destId="{D6ABCDD6-EE9A-6346-B9F8-EFCC8DAC48AA}" srcOrd="1" destOrd="0" presId="urn:microsoft.com/office/officeart/2005/8/layout/process1"/>
    <dgm:cxn modelId="{B3EF64AA-E8FA-FE4A-897D-62E344AE2AF9}" type="presOf" srcId="{D418EC5D-359C-6148-BF74-ACFECEC0896B}" destId="{86FD6AD8-ACE2-B74E-A560-4CBDE5DBA1DE}" srcOrd="0" destOrd="0" presId="urn:microsoft.com/office/officeart/2005/8/layout/process1"/>
    <dgm:cxn modelId="{3226F3D9-137C-BA4F-B2FB-87ED94C0FCFD}" srcId="{5933CFD0-343A-F540-A568-A009E899A102}" destId="{F2F29B44-B1E5-5E42-B8E4-3B5CFD3A63E8}" srcOrd="0" destOrd="0" parTransId="{30E9FDF5-A845-5648-923F-BA3A4D433B5E}" sibTransId="{044E114A-A0AC-EA4D-A0D4-17008DF3897D}"/>
    <dgm:cxn modelId="{51B580E2-9959-3D45-8165-20B248DDBBE3}" srcId="{5933CFD0-343A-F540-A568-A009E899A102}" destId="{D418EC5D-359C-6148-BF74-ACFECEC0896B}" srcOrd="2" destOrd="0" parTransId="{2010EC8D-7199-1348-88E4-8B0A96C47D13}" sibTransId="{9E841274-BB13-BC45-8DC3-5735698EDDB1}"/>
    <dgm:cxn modelId="{72A506E3-DE5A-6947-8BAF-0907C6D478BB}" srcId="{5933CFD0-343A-F540-A568-A009E899A102}" destId="{6FADD23B-40BC-D045-AB80-47ADF557DD53}" srcOrd="3" destOrd="0" parTransId="{F98F9638-55A7-5A45-BEEA-76621D56FC5F}" sibTransId="{29B382F4-8718-F44D-8D99-FBEF83CBABDD}"/>
    <dgm:cxn modelId="{3B0E27EC-98D0-0648-A3B1-C9747E1AF45E}" type="presOf" srcId="{29B382F4-8718-F44D-8D99-FBEF83CBABDD}" destId="{D0607067-0057-5344-9A87-93C56E51D1D6}" srcOrd="0" destOrd="0" presId="urn:microsoft.com/office/officeart/2005/8/layout/process1"/>
    <dgm:cxn modelId="{25776CF1-9891-0248-8AFC-7BCF7C4D7B03}" type="presOf" srcId="{9E841274-BB13-BC45-8DC3-5735698EDDB1}" destId="{EC9A63B6-A777-3D41-8F9E-087ED418A85F}" srcOrd="1" destOrd="0" presId="urn:microsoft.com/office/officeart/2005/8/layout/process1"/>
    <dgm:cxn modelId="{68F133F9-1CDD-5D43-87C2-E0CD6E0F1F2C}" type="presOf" srcId="{9E841274-BB13-BC45-8DC3-5735698EDDB1}" destId="{E25EFD7E-D5D4-204C-8845-85F132B3E06C}" srcOrd="0" destOrd="0" presId="urn:microsoft.com/office/officeart/2005/8/layout/process1"/>
    <dgm:cxn modelId="{4974E7DA-2155-6449-B0FE-40F689B3CDC4}" type="presParOf" srcId="{C4AACD27-0FC9-784C-A796-5CB6EBD1F9E0}" destId="{E744FFB5-3253-E146-B1EC-8EE36E8ADF8C}" srcOrd="0" destOrd="0" presId="urn:microsoft.com/office/officeart/2005/8/layout/process1"/>
    <dgm:cxn modelId="{19BEFEE0-502A-1543-A78C-2DE6B95493BE}" type="presParOf" srcId="{C4AACD27-0FC9-784C-A796-5CB6EBD1F9E0}" destId="{9460F00D-3E86-6347-92C6-72ED6F625CE4}" srcOrd="1" destOrd="0" presId="urn:microsoft.com/office/officeart/2005/8/layout/process1"/>
    <dgm:cxn modelId="{34328033-E071-344F-A475-5E5AEEC6B30B}" type="presParOf" srcId="{9460F00D-3E86-6347-92C6-72ED6F625CE4}" destId="{E28ADCAB-4156-EB4C-AA64-C9CD0D473E3E}" srcOrd="0" destOrd="0" presId="urn:microsoft.com/office/officeart/2005/8/layout/process1"/>
    <dgm:cxn modelId="{2CBF882A-32F3-6249-AB64-C43A79DAD2E3}" type="presParOf" srcId="{C4AACD27-0FC9-784C-A796-5CB6EBD1F9E0}" destId="{9E154A4A-DEAC-8B41-B3DA-1AEEE80DCBA8}" srcOrd="2" destOrd="0" presId="urn:microsoft.com/office/officeart/2005/8/layout/process1"/>
    <dgm:cxn modelId="{8937C582-E307-4440-93DB-1D56C11EE62D}" type="presParOf" srcId="{C4AACD27-0FC9-784C-A796-5CB6EBD1F9E0}" destId="{9F0599F3-04E5-7F47-BD5B-EA7C598DABB6}" srcOrd="3" destOrd="0" presId="urn:microsoft.com/office/officeart/2005/8/layout/process1"/>
    <dgm:cxn modelId="{F1F24DF4-B88E-B341-A68A-4A48E7ED508E}" type="presParOf" srcId="{9F0599F3-04E5-7F47-BD5B-EA7C598DABB6}" destId="{D6ABCDD6-EE9A-6346-B9F8-EFCC8DAC48AA}" srcOrd="0" destOrd="0" presId="urn:microsoft.com/office/officeart/2005/8/layout/process1"/>
    <dgm:cxn modelId="{6DBFB1F1-FF0C-DC4F-BDE8-79D068B1269B}" type="presParOf" srcId="{C4AACD27-0FC9-784C-A796-5CB6EBD1F9E0}" destId="{86FD6AD8-ACE2-B74E-A560-4CBDE5DBA1DE}" srcOrd="4" destOrd="0" presId="urn:microsoft.com/office/officeart/2005/8/layout/process1"/>
    <dgm:cxn modelId="{8C2888C3-A017-7940-B9E8-7AD328E014FF}" type="presParOf" srcId="{C4AACD27-0FC9-784C-A796-5CB6EBD1F9E0}" destId="{E25EFD7E-D5D4-204C-8845-85F132B3E06C}" srcOrd="5" destOrd="0" presId="urn:microsoft.com/office/officeart/2005/8/layout/process1"/>
    <dgm:cxn modelId="{227B3A45-3899-614C-8EFE-A6902E25609D}" type="presParOf" srcId="{E25EFD7E-D5D4-204C-8845-85F132B3E06C}" destId="{EC9A63B6-A777-3D41-8F9E-087ED418A85F}" srcOrd="0" destOrd="0" presId="urn:microsoft.com/office/officeart/2005/8/layout/process1"/>
    <dgm:cxn modelId="{1E5DA327-2EE7-F04D-9CB3-C780E6EFDC86}" type="presParOf" srcId="{C4AACD27-0FC9-784C-A796-5CB6EBD1F9E0}" destId="{90160141-92AA-094C-9519-657314DFFCBD}" srcOrd="6" destOrd="0" presId="urn:microsoft.com/office/officeart/2005/8/layout/process1"/>
    <dgm:cxn modelId="{FFAE3617-B657-0841-AD76-8F8AEA77CD89}" type="presParOf" srcId="{C4AACD27-0FC9-784C-A796-5CB6EBD1F9E0}" destId="{D0607067-0057-5344-9A87-93C56E51D1D6}" srcOrd="7" destOrd="0" presId="urn:microsoft.com/office/officeart/2005/8/layout/process1"/>
    <dgm:cxn modelId="{978D4F95-AE72-574F-A1CD-56C9221925A3}" type="presParOf" srcId="{D0607067-0057-5344-9A87-93C56E51D1D6}" destId="{C5F512CD-E3F8-C449-9ED1-30C319607D9E}" srcOrd="0" destOrd="0" presId="urn:microsoft.com/office/officeart/2005/8/layout/process1"/>
    <dgm:cxn modelId="{C3F9A032-D875-ED46-AD9C-27CC8C9CFDBC}" type="presParOf" srcId="{C4AACD27-0FC9-784C-A796-5CB6EBD1F9E0}" destId="{A9ED31B0-EEFB-9247-A458-8EB72BD7BA1B}" srcOrd="8" destOrd="0" presId="urn:microsoft.com/office/officeart/2005/8/layout/process1"/>
    <dgm:cxn modelId="{5A2C10FF-9F73-AB4E-B867-77E38D5728CB}" type="presParOf" srcId="{C4AACD27-0FC9-784C-A796-5CB6EBD1F9E0}" destId="{88ADD230-9B93-0D48-AF2B-FF66E6009E3B}" srcOrd="9" destOrd="0" presId="urn:microsoft.com/office/officeart/2005/8/layout/process1"/>
    <dgm:cxn modelId="{6E990174-E9BE-AD4C-972D-B7B43DF84D91}" type="presParOf" srcId="{88ADD230-9B93-0D48-AF2B-FF66E6009E3B}" destId="{5F255E8E-C18C-6346-911E-8BED95E47B3F}" srcOrd="0" destOrd="0" presId="urn:microsoft.com/office/officeart/2005/8/layout/process1"/>
    <dgm:cxn modelId="{DB0C4176-DFCF-EE41-9199-8393A3A5B90E}" type="presParOf" srcId="{C4AACD27-0FC9-784C-A796-5CB6EBD1F9E0}" destId="{9E357285-8529-2C4F-B27F-CF62A0BF9D40}" srcOrd="10" destOrd="0" presId="urn:microsoft.com/office/officeart/2005/8/layout/process1"/>
  </dgm:cxnLst>
  <dgm:bg>
    <a:noFill/>
  </dgm:bg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933CFD0-343A-F540-A568-A009E899A102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F2F29B44-B1E5-5E42-B8E4-3B5CFD3A63E8}">
      <dgm:prSet phldrT="[Text]" custT="1"/>
      <dgm:spPr>
        <a:noFill/>
        <a:ln>
          <a:noFill/>
        </a:ln>
      </dgm:spPr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30E9FDF5-A845-5648-923F-BA3A4D433B5E}" type="parTrans" cxnId="{3226F3D9-137C-BA4F-B2FB-87ED94C0FCFD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044E114A-A0AC-EA4D-A0D4-17008DF3897D}" type="sibTrans" cxnId="{3226F3D9-137C-BA4F-B2FB-87ED94C0FCFD}">
      <dgm:prSet custT="1"/>
      <dgm:spPr>
        <a:noFill/>
        <a:ln>
          <a:noFill/>
        </a:ln>
      </dgm:spPr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2E30BA05-571E-BD4A-80F6-10FF37B1EFBF}">
      <dgm:prSet phldrT="[Text]" custT="1"/>
      <dgm:spPr>
        <a:noFill/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sz="1400">
              <a:solidFill>
                <a:schemeClr val="tx1"/>
              </a:solidFill>
              <a:latin typeface="Century Gothic" panose="020B0502020202020204" pitchFamily="34" charset="0"/>
            </a:rPr>
            <a:t>Electricity</a:t>
          </a:r>
        </a:p>
      </dgm:t>
    </dgm:pt>
    <dgm:pt modelId="{AFEB6783-459C-C348-BB31-CA07EB8800B1}" type="parTrans" cxnId="{3467551A-AC8D-B64A-876F-0AA3A5AE340C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989E03BB-FED7-EC49-82B2-4C561D92B797}" type="sibTrans" cxnId="{3467551A-AC8D-B64A-876F-0AA3A5AE340C}">
      <dgm:prSet custT="1"/>
      <dgm:spPr>
        <a:noFill/>
        <a:ln>
          <a:noFill/>
        </a:ln>
      </dgm:spPr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D418EC5D-359C-6148-BF74-ACFECEC0896B}">
      <dgm:prSet phldrT="[Text]" custT="1"/>
      <dgm:spPr>
        <a:noFill/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sz="1400">
              <a:solidFill>
                <a:schemeClr val="tx1"/>
              </a:solidFill>
              <a:latin typeface="Century Gothic" panose="020B0502020202020204" pitchFamily="34" charset="0"/>
            </a:rPr>
            <a:t>Electricity and Sand</a:t>
          </a:r>
        </a:p>
      </dgm:t>
    </dgm:pt>
    <dgm:pt modelId="{2010EC8D-7199-1348-88E4-8B0A96C47D13}" type="parTrans" cxnId="{51B580E2-9959-3D45-8165-20B248DDBBE3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9E841274-BB13-BC45-8DC3-5735698EDDB1}" type="sibTrans" cxnId="{51B580E2-9959-3D45-8165-20B248DDBBE3}">
      <dgm:prSet custT="1"/>
      <dgm:spPr>
        <a:noFill/>
        <a:ln>
          <a:noFill/>
        </a:ln>
      </dgm:spPr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6FADD23B-40BC-D045-AB80-47ADF557DD53}">
      <dgm:prSet phldrT="[Text]" custT="1"/>
      <dgm:spPr>
        <a:noFill/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sz="1400" dirty="0">
              <a:solidFill>
                <a:schemeClr val="tx1"/>
              </a:solidFill>
              <a:latin typeface="Century Gothic" panose="020B0502020202020204" pitchFamily="34" charset="0"/>
            </a:rPr>
            <a:t>Hydraulic fluid and electricity</a:t>
          </a:r>
        </a:p>
      </dgm:t>
    </dgm:pt>
    <dgm:pt modelId="{F98F9638-55A7-5A45-BEEA-76621D56FC5F}" type="parTrans" cxnId="{72A506E3-DE5A-6947-8BAF-0907C6D478BB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29B382F4-8718-F44D-8D99-FBEF83CBABDD}" type="sibTrans" cxnId="{72A506E3-DE5A-6947-8BAF-0907C6D478BB}">
      <dgm:prSet custT="1"/>
      <dgm:spPr>
        <a:noFill/>
        <a:ln>
          <a:noFill/>
        </a:ln>
      </dgm:spPr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D97F4F53-C017-F04A-85FE-B56244AC5E80}">
      <dgm:prSet phldrT="[Text]" custT="1"/>
      <dgm:spPr>
        <a:noFill/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sz="1400">
              <a:solidFill>
                <a:schemeClr val="tx1"/>
              </a:solidFill>
              <a:latin typeface="Century Gothic" panose="020B0502020202020204" pitchFamily="34" charset="0"/>
            </a:rPr>
            <a:t>Water</a:t>
          </a:r>
        </a:p>
      </dgm:t>
    </dgm:pt>
    <dgm:pt modelId="{D1B99C53-9646-D44D-96F8-5A06A66611A1}" type="parTrans" cxnId="{E6565802-53D2-1E4F-BDB4-8858AD627A89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98945828-CA3E-494C-A7A3-8D913ABE028C}" type="sibTrans" cxnId="{E6565802-53D2-1E4F-BDB4-8858AD627A89}">
      <dgm:prSet custT="1"/>
      <dgm:spPr>
        <a:noFill/>
        <a:ln>
          <a:noFill/>
        </a:ln>
      </dgm:spPr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377D10FE-F8F5-3A41-B836-E85EB7AB8FC5}">
      <dgm:prSet phldrT="[Text]" custT="1"/>
      <dgm:spPr>
        <a:noFill/>
        <a:ln>
          <a:noFill/>
        </a:ln>
      </dgm:spPr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A27F55F2-18D7-6745-817C-5D131BE40610}" type="sibTrans" cxnId="{0E1A7F3E-3A72-BC46-808E-E874FF2A01D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42D070C4-287E-C24D-8BB4-6C6D41B0726D}" type="parTrans" cxnId="{0E1A7F3E-3A72-BC46-808E-E874FF2A01D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C4AACD27-0FC9-784C-A796-5CB6EBD1F9E0}" type="pres">
      <dgm:prSet presAssocID="{5933CFD0-343A-F540-A568-A009E899A102}" presName="Name0" presStyleCnt="0">
        <dgm:presLayoutVars>
          <dgm:dir/>
          <dgm:resizeHandles val="exact"/>
        </dgm:presLayoutVars>
      </dgm:prSet>
      <dgm:spPr/>
    </dgm:pt>
    <dgm:pt modelId="{E744FFB5-3253-E146-B1EC-8EE36E8ADF8C}" type="pres">
      <dgm:prSet presAssocID="{F2F29B44-B1E5-5E42-B8E4-3B5CFD3A63E8}" presName="node" presStyleLbl="node1" presStyleIdx="0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9460F00D-3E86-6347-92C6-72ED6F625CE4}" type="pres">
      <dgm:prSet presAssocID="{044E114A-A0AC-EA4D-A0D4-17008DF3897D}" presName="sibTrans" presStyleLbl="sibTrans2D1" presStyleIdx="0" presStyleCnt="5"/>
      <dgm:spPr/>
    </dgm:pt>
    <dgm:pt modelId="{E28ADCAB-4156-EB4C-AA64-C9CD0D473E3E}" type="pres">
      <dgm:prSet presAssocID="{044E114A-A0AC-EA4D-A0D4-17008DF3897D}" presName="connectorText" presStyleLbl="sibTrans2D1" presStyleIdx="0" presStyleCnt="5"/>
      <dgm:spPr/>
    </dgm:pt>
    <dgm:pt modelId="{9E154A4A-DEAC-8B41-B3DA-1AEEE80DCBA8}" type="pres">
      <dgm:prSet presAssocID="{2E30BA05-571E-BD4A-80F6-10FF37B1EFBF}" presName="node" presStyleLbl="node1" presStyleIdx="1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9F0599F3-04E5-7F47-BD5B-EA7C598DABB6}" type="pres">
      <dgm:prSet presAssocID="{989E03BB-FED7-EC49-82B2-4C561D92B797}" presName="sibTrans" presStyleLbl="sibTrans2D1" presStyleIdx="1" presStyleCnt="5"/>
      <dgm:spPr/>
    </dgm:pt>
    <dgm:pt modelId="{D6ABCDD6-EE9A-6346-B9F8-EFCC8DAC48AA}" type="pres">
      <dgm:prSet presAssocID="{989E03BB-FED7-EC49-82B2-4C561D92B797}" presName="connectorText" presStyleLbl="sibTrans2D1" presStyleIdx="1" presStyleCnt="5"/>
      <dgm:spPr/>
    </dgm:pt>
    <dgm:pt modelId="{86FD6AD8-ACE2-B74E-A560-4CBDE5DBA1DE}" type="pres">
      <dgm:prSet presAssocID="{D418EC5D-359C-6148-BF74-ACFECEC0896B}" presName="node" presStyleLbl="node1" presStyleIdx="2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E25EFD7E-D5D4-204C-8845-85F132B3E06C}" type="pres">
      <dgm:prSet presAssocID="{9E841274-BB13-BC45-8DC3-5735698EDDB1}" presName="sibTrans" presStyleLbl="sibTrans2D1" presStyleIdx="2" presStyleCnt="5"/>
      <dgm:spPr/>
    </dgm:pt>
    <dgm:pt modelId="{EC9A63B6-A777-3D41-8F9E-087ED418A85F}" type="pres">
      <dgm:prSet presAssocID="{9E841274-BB13-BC45-8DC3-5735698EDDB1}" presName="connectorText" presStyleLbl="sibTrans2D1" presStyleIdx="2" presStyleCnt="5"/>
      <dgm:spPr/>
    </dgm:pt>
    <dgm:pt modelId="{90160141-92AA-094C-9519-657314DFFCBD}" type="pres">
      <dgm:prSet presAssocID="{6FADD23B-40BC-D045-AB80-47ADF557DD53}" presName="node" presStyleLbl="node1" presStyleIdx="3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D0607067-0057-5344-9A87-93C56E51D1D6}" type="pres">
      <dgm:prSet presAssocID="{29B382F4-8718-F44D-8D99-FBEF83CBABDD}" presName="sibTrans" presStyleLbl="sibTrans2D1" presStyleIdx="3" presStyleCnt="5"/>
      <dgm:spPr/>
    </dgm:pt>
    <dgm:pt modelId="{C5F512CD-E3F8-C449-9ED1-30C319607D9E}" type="pres">
      <dgm:prSet presAssocID="{29B382F4-8718-F44D-8D99-FBEF83CBABDD}" presName="connectorText" presStyleLbl="sibTrans2D1" presStyleIdx="3" presStyleCnt="5"/>
      <dgm:spPr/>
    </dgm:pt>
    <dgm:pt modelId="{A9ED31B0-EEFB-9247-A458-8EB72BD7BA1B}" type="pres">
      <dgm:prSet presAssocID="{D97F4F53-C017-F04A-85FE-B56244AC5E80}" presName="node" presStyleLbl="node1" presStyleIdx="4" presStyleCnt="6">
        <dgm:presLayoutVars>
          <dgm:bulletEnabled val="1"/>
        </dgm:presLayoutVars>
      </dgm:prSet>
      <dgm:spPr>
        <a:prstGeom prst="rect">
          <a:avLst/>
        </a:prstGeom>
      </dgm:spPr>
    </dgm:pt>
    <dgm:pt modelId="{88ADD230-9B93-0D48-AF2B-FF66E6009E3B}" type="pres">
      <dgm:prSet presAssocID="{98945828-CA3E-494C-A7A3-8D913ABE028C}" presName="sibTrans" presStyleLbl="sibTrans2D1" presStyleIdx="4" presStyleCnt="5"/>
      <dgm:spPr/>
    </dgm:pt>
    <dgm:pt modelId="{5F255E8E-C18C-6346-911E-8BED95E47B3F}" type="pres">
      <dgm:prSet presAssocID="{98945828-CA3E-494C-A7A3-8D913ABE028C}" presName="connectorText" presStyleLbl="sibTrans2D1" presStyleIdx="4" presStyleCnt="5"/>
      <dgm:spPr/>
    </dgm:pt>
    <dgm:pt modelId="{9E357285-8529-2C4F-B27F-CF62A0BF9D40}" type="pres">
      <dgm:prSet presAssocID="{377D10FE-F8F5-3A41-B836-E85EB7AB8FC5}" presName="node" presStyleLbl="node1" presStyleIdx="5" presStyleCnt="6">
        <dgm:presLayoutVars>
          <dgm:bulletEnabled val="1"/>
        </dgm:presLayoutVars>
      </dgm:prSet>
      <dgm:spPr>
        <a:prstGeom prst="rect">
          <a:avLst/>
        </a:prstGeom>
      </dgm:spPr>
    </dgm:pt>
  </dgm:ptLst>
  <dgm:cxnLst>
    <dgm:cxn modelId="{E6565802-53D2-1E4F-BDB4-8858AD627A89}" srcId="{5933CFD0-343A-F540-A568-A009E899A102}" destId="{D97F4F53-C017-F04A-85FE-B56244AC5E80}" srcOrd="4" destOrd="0" parTransId="{D1B99C53-9646-D44D-96F8-5A06A66611A1}" sibTransId="{98945828-CA3E-494C-A7A3-8D913ABE028C}"/>
    <dgm:cxn modelId="{770D7C10-47D9-5A4D-B09B-D21C585F159E}" type="presOf" srcId="{5933CFD0-343A-F540-A568-A009E899A102}" destId="{C4AACD27-0FC9-784C-A796-5CB6EBD1F9E0}" srcOrd="0" destOrd="0" presId="urn:microsoft.com/office/officeart/2005/8/layout/process1"/>
    <dgm:cxn modelId="{ABBFAC14-9C60-F340-93FB-2EFFFD6D7563}" type="presOf" srcId="{377D10FE-F8F5-3A41-B836-E85EB7AB8FC5}" destId="{9E357285-8529-2C4F-B27F-CF62A0BF9D40}" srcOrd="0" destOrd="0" presId="urn:microsoft.com/office/officeart/2005/8/layout/process1"/>
    <dgm:cxn modelId="{1E132418-4EF6-BF40-8F18-595A45D96845}" type="presOf" srcId="{989E03BB-FED7-EC49-82B2-4C561D92B797}" destId="{9F0599F3-04E5-7F47-BD5B-EA7C598DABB6}" srcOrd="0" destOrd="0" presId="urn:microsoft.com/office/officeart/2005/8/layout/process1"/>
    <dgm:cxn modelId="{3467551A-AC8D-B64A-876F-0AA3A5AE340C}" srcId="{5933CFD0-343A-F540-A568-A009E899A102}" destId="{2E30BA05-571E-BD4A-80F6-10FF37B1EFBF}" srcOrd="1" destOrd="0" parTransId="{AFEB6783-459C-C348-BB31-CA07EB8800B1}" sibTransId="{989E03BB-FED7-EC49-82B2-4C561D92B797}"/>
    <dgm:cxn modelId="{816C5321-3312-BD4D-A2C8-B906E8B31B5A}" type="presOf" srcId="{98945828-CA3E-494C-A7A3-8D913ABE028C}" destId="{5F255E8E-C18C-6346-911E-8BED95E47B3F}" srcOrd="1" destOrd="0" presId="urn:microsoft.com/office/officeart/2005/8/layout/process1"/>
    <dgm:cxn modelId="{5AF8E722-AF39-8444-A89E-A27751D580A7}" type="presOf" srcId="{D97F4F53-C017-F04A-85FE-B56244AC5E80}" destId="{A9ED31B0-EEFB-9247-A458-8EB72BD7BA1B}" srcOrd="0" destOrd="0" presId="urn:microsoft.com/office/officeart/2005/8/layout/process1"/>
    <dgm:cxn modelId="{ABE3343C-1AFA-B146-AC4D-2A7528F6E602}" type="presOf" srcId="{044E114A-A0AC-EA4D-A0D4-17008DF3897D}" destId="{E28ADCAB-4156-EB4C-AA64-C9CD0D473E3E}" srcOrd="1" destOrd="0" presId="urn:microsoft.com/office/officeart/2005/8/layout/process1"/>
    <dgm:cxn modelId="{0E1A7F3E-3A72-BC46-808E-E874FF2A01DE}" srcId="{5933CFD0-343A-F540-A568-A009E899A102}" destId="{377D10FE-F8F5-3A41-B836-E85EB7AB8FC5}" srcOrd="5" destOrd="0" parTransId="{42D070C4-287E-C24D-8BB4-6C6D41B0726D}" sibTransId="{A27F55F2-18D7-6745-817C-5D131BE40610}"/>
    <dgm:cxn modelId="{979BA245-E523-5546-8152-757698CC3F22}" type="presOf" srcId="{F2F29B44-B1E5-5E42-B8E4-3B5CFD3A63E8}" destId="{E744FFB5-3253-E146-B1EC-8EE36E8ADF8C}" srcOrd="0" destOrd="0" presId="urn:microsoft.com/office/officeart/2005/8/layout/process1"/>
    <dgm:cxn modelId="{1CB8034E-F85C-7743-9C38-421D6F34F5BD}" type="presOf" srcId="{98945828-CA3E-494C-A7A3-8D913ABE028C}" destId="{88ADD230-9B93-0D48-AF2B-FF66E6009E3B}" srcOrd="0" destOrd="0" presId="urn:microsoft.com/office/officeart/2005/8/layout/process1"/>
    <dgm:cxn modelId="{75409255-3678-0D49-B417-3E25167E712F}" type="presOf" srcId="{29B382F4-8718-F44D-8D99-FBEF83CBABDD}" destId="{C5F512CD-E3F8-C449-9ED1-30C319607D9E}" srcOrd="1" destOrd="0" presId="urn:microsoft.com/office/officeart/2005/8/layout/process1"/>
    <dgm:cxn modelId="{00620285-A415-854D-BDA3-30A2E603076A}" type="presOf" srcId="{6FADD23B-40BC-D045-AB80-47ADF557DD53}" destId="{90160141-92AA-094C-9519-657314DFFCBD}" srcOrd="0" destOrd="0" presId="urn:microsoft.com/office/officeart/2005/8/layout/process1"/>
    <dgm:cxn modelId="{F2D3AA88-19DC-C045-9FA2-4148EF39DEAC}" type="presOf" srcId="{044E114A-A0AC-EA4D-A0D4-17008DF3897D}" destId="{9460F00D-3E86-6347-92C6-72ED6F625CE4}" srcOrd="0" destOrd="0" presId="urn:microsoft.com/office/officeart/2005/8/layout/process1"/>
    <dgm:cxn modelId="{E61CA889-083E-794E-A6F9-BD4860A92B49}" type="presOf" srcId="{2E30BA05-571E-BD4A-80F6-10FF37B1EFBF}" destId="{9E154A4A-DEAC-8B41-B3DA-1AEEE80DCBA8}" srcOrd="0" destOrd="0" presId="urn:microsoft.com/office/officeart/2005/8/layout/process1"/>
    <dgm:cxn modelId="{F48E46A2-A934-0D42-97B0-3DC442F9DA66}" type="presOf" srcId="{989E03BB-FED7-EC49-82B2-4C561D92B797}" destId="{D6ABCDD6-EE9A-6346-B9F8-EFCC8DAC48AA}" srcOrd="1" destOrd="0" presId="urn:microsoft.com/office/officeart/2005/8/layout/process1"/>
    <dgm:cxn modelId="{B3EF64AA-E8FA-FE4A-897D-62E344AE2AF9}" type="presOf" srcId="{D418EC5D-359C-6148-BF74-ACFECEC0896B}" destId="{86FD6AD8-ACE2-B74E-A560-4CBDE5DBA1DE}" srcOrd="0" destOrd="0" presId="urn:microsoft.com/office/officeart/2005/8/layout/process1"/>
    <dgm:cxn modelId="{3226F3D9-137C-BA4F-B2FB-87ED94C0FCFD}" srcId="{5933CFD0-343A-F540-A568-A009E899A102}" destId="{F2F29B44-B1E5-5E42-B8E4-3B5CFD3A63E8}" srcOrd="0" destOrd="0" parTransId="{30E9FDF5-A845-5648-923F-BA3A4D433B5E}" sibTransId="{044E114A-A0AC-EA4D-A0D4-17008DF3897D}"/>
    <dgm:cxn modelId="{51B580E2-9959-3D45-8165-20B248DDBBE3}" srcId="{5933CFD0-343A-F540-A568-A009E899A102}" destId="{D418EC5D-359C-6148-BF74-ACFECEC0896B}" srcOrd="2" destOrd="0" parTransId="{2010EC8D-7199-1348-88E4-8B0A96C47D13}" sibTransId="{9E841274-BB13-BC45-8DC3-5735698EDDB1}"/>
    <dgm:cxn modelId="{72A506E3-DE5A-6947-8BAF-0907C6D478BB}" srcId="{5933CFD0-343A-F540-A568-A009E899A102}" destId="{6FADD23B-40BC-D045-AB80-47ADF557DD53}" srcOrd="3" destOrd="0" parTransId="{F98F9638-55A7-5A45-BEEA-76621D56FC5F}" sibTransId="{29B382F4-8718-F44D-8D99-FBEF83CBABDD}"/>
    <dgm:cxn modelId="{3B0E27EC-98D0-0648-A3B1-C9747E1AF45E}" type="presOf" srcId="{29B382F4-8718-F44D-8D99-FBEF83CBABDD}" destId="{D0607067-0057-5344-9A87-93C56E51D1D6}" srcOrd="0" destOrd="0" presId="urn:microsoft.com/office/officeart/2005/8/layout/process1"/>
    <dgm:cxn modelId="{25776CF1-9891-0248-8AFC-7BCF7C4D7B03}" type="presOf" srcId="{9E841274-BB13-BC45-8DC3-5735698EDDB1}" destId="{EC9A63B6-A777-3D41-8F9E-087ED418A85F}" srcOrd="1" destOrd="0" presId="urn:microsoft.com/office/officeart/2005/8/layout/process1"/>
    <dgm:cxn modelId="{68F133F9-1CDD-5D43-87C2-E0CD6E0F1F2C}" type="presOf" srcId="{9E841274-BB13-BC45-8DC3-5735698EDDB1}" destId="{E25EFD7E-D5D4-204C-8845-85F132B3E06C}" srcOrd="0" destOrd="0" presId="urn:microsoft.com/office/officeart/2005/8/layout/process1"/>
    <dgm:cxn modelId="{4974E7DA-2155-6449-B0FE-40F689B3CDC4}" type="presParOf" srcId="{C4AACD27-0FC9-784C-A796-5CB6EBD1F9E0}" destId="{E744FFB5-3253-E146-B1EC-8EE36E8ADF8C}" srcOrd="0" destOrd="0" presId="urn:microsoft.com/office/officeart/2005/8/layout/process1"/>
    <dgm:cxn modelId="{19BEFEE0-502A-1543-A78C-2DE6B95493BE}" type="presParOf" srcId="{C4AACD27-0FC9-784C-A796-5CB6EBD1F9E0}" destId="{9460F00D-3E86-6347-92C6-72ED6F625CE4}" srcOrd="1" destOrd="0" presId="urn:microsoft.com/office/officeart/2005/8/layout/process1"/>
    <dgm:cxn modelId="{34328033-E071-344F-A475-5E5AEEC6B30B}" type="presParOf" srcId="{9460F00D-3E86-6347-92C6-72ED6F625CE4}" destId="{E28ADCAB-4156-EB4C-AA64-C9CD0D473E3E}" srcOrd="0" destOrd="0" presId="urn:microsoft.com/office/officeart/2005/8/layout/process1"/>
    <dgm:cxn modelId="{2CBF882A-32F3-6249-AB64-C43A79DAD2E3}" type="presParOf" srcId="{C4AACD27-0FC9-784C-A796-5CB6EBD1F9E0}" destId="{9E154A4A-DEAC-8B41-B3DA-1AEEE80DCBA8}" srcOrd="2" destOrd="0" presId="urn:microsoft.com/office/officeart/2005/8/layout/process1"/>
    <dgm:cxn modelId="{8937C582-E307-4440-93DB-1D56C11EE62D}" type="presParOf" srcId="{C4AACD27-0FC9-784C-A796-5CB6EBD1F9E0}" destId="{9F0599F3-04E5-7F47-BD5B-EA7C598DABB6}" srcOrd="3" destOrd="0" presId="urn:microsoft.com/office/officeart/2005/8/layout/process1"/>
    <dgm:cxn modelId="{F1F24DF4-B88E-B341-A68A-4A48E7ED508E}" type="presParOf" srcId="{9F0599F3-04E5-7F47-BD5B-EA7C598DABB6}" destId="{D6ABCDD6-EE9A-6346-B9F8-EFCC8DAC48AA}" srcOrd="0" destOrd="0" presId="urn:microsoft.com/office/officeart/2005/8/layout/process1"/>
    <dgm:cxn modelId="{6DBFB1F1-FF0C-DC4F-BDE8-79D068B1269B}" type="presParOf" srcId="{C4AACD27-0FC9-784C-A796-5CB6EBD1F9E0}" destId="{86FD6AD8-ACE2-B74E-A560-4CBDE5DBA1DE}" srcOrd="4" destOrd="0" presId="urn:microsoft.com/office/officeart/2005/8/layout/process1"/>
    <dgm:cxn modelId="{8C2888C3-A017-7940-B9E8-7AD328E014FF}" type="presParOf" srcId="{C4AACD27-0FC9-784C-A796-5CB6EBD1F9E0}" destId="{E25EFD7E-D5D4-204C-8845-85F132B3E06C}" srcOrd="5" destOrd="0" presId="urn:microsoft.com/office/officeart/2005/8/layout/process1"/>
    <dgm:cxn modelId="{227B3A45-3899-614C-8EFE-A6902E25609D}" type="presParOf" srcId="{E25EFD7E-D5D4-204C-8845-85F132B3E06C}" destId="{EC9A63B6-A777-3D41-8F9E-087ED418A85F}" srcOrd="0" destOrd="0" presId="urn:microsoft.com/office/officeart/2005/8/layout/process1"/>
    <dgm:cxn modelId="{1E5DA327-2EE7-F04D-9CB3-C780E6EFDC86}" type="presParOf" srcId="{C4AACD27-0FC9-784C-A796-5CB6EBD1F9E0}" destId="{90160141-92AA-094C-9519-657314DFFCBD}" srcOrd="6" destOrd="0" presId="urn:microsoft.com/office/officeart/2005/8/layout/process1"/>
    <dgm:cxn modelId="{FFAE3617-B657-0841-AD76-8F8AEA77CD89}" type="presParOf" srcId="{C4AACD27-0FC9-784C-A796-5CB6EBD1F9E0}" destId="{D0607067-0057-5344-9A87-93C56E51D1D6}" srcOrd="7" destOrd="0" presId="urn:microsoft.com/office/officeart/2005/8/layout/process1"/>
    <dgm:cxn modelId="{978D4F95-AE72-574F-A1CD-56C9221925A3}" type="presParOf" srcId="{D0607067-0057-5344-9A87-93C56E51D1D6}" destId="{C5F512CD-E3F8-C449-9ED1-30C319607D9E}" srcOrd="0" destOrd="0" presId="urn:microsoft.com/office/officeart/2005/8/layout/process1"/>
    <dgm:cxn modelId="{C3F9A032-D875-ED46-AD9C-27CC8C9CFDBC}" type="presParOf" srcId="{C4AACD27-0FC9-784C-A796-5CB6EBD1F9E0}" destId="{A9ED31B0-EEFB-9247-A458-8EB72BD7BA1B}" srcOrd="8" destOrd="0" presId="urn:microsoft.com/office/officeart/2005/8/layout/process1"/>
    <dgm:cxn modelId="{5A2C10FF-9F73-AB4E-B867-77E38D5728CB}" type="presParOf" srcId="{C4AACD27-0FC9-784C-A796-5CB6EBD1F9E0}" destId="{88ADD230-9B93-0D48-AF2B-FF66E6009E3B}" srcOrd="9" destOrd="0" presId="urn:microsoft.com/office/officeart/2005/8/layout/process1"/>
    <dgm:cxn modelId="{6E990174-E9BE-AD4C-972D-B7B43DF84D91}" type="presParOf" srcId="{88ADD230-9B93-0D48-AF2B-FF66E6009E3B}" destId="{5F255E8E-C18C-6346-911E-8BED95E47B3F}" srcOrd="0" destOrd="0" presId="urn:microsoft.com/office/officeart/2005/8/layout/process1"/>
    <dgm:cxn modelId="{DB0C4176-DFCF-EE41-9199-8393A3A5B90E}" type="presParOf" srcId="{C4AACD27-0FC9-784C-A796-5CB6EBD1F9E0}" destId="{9E357285-8529-2C4F-B27F-CF62A0BF9D40}" srcOrd="10" destOrd="0" presId="urn:microsoft.com/office/officeart/2005/8/layout/process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44FFB5-3253-E146-B1EC-8EE36E8ADF8C}">
      <dsp:nvSpPr>
        <dsp:cNvPr id="0" name=""/>
        <dsp:cNvSpPr/>
      </dsp:nvSpPr>
      <dsp:spPr>
        <a:xfrm>
          <a:off x="0" y="1021933"/>
          <a:ext cx="1076107" cy="10996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entury Gothic" panose="020B0502020202020204" pitchFamily="34" charset="0"/>
            </a:rPr>
            <a:t>Mixed plastic waste (PP, PET, PE, PS, PVC)</a:t>
          </a:r>
        </a:p>
      </dsp:txBody>
      <dsp:txXfrm>
        <a:off x="0" y="1021933"/>
        <a:ext cx="1076107" cy="1099647"/>
      </dsp:txXfrm>
    </dsp:sp>
    <dsp:sp modelId="{9460F00D-3E86-6347-92C6-72ED6F625CE4}">
      <dsp:nvSpPr>
        <dsp:cNvPr id="0" name=""/>
        <dsp:cNvSpPr/>
      </dsp:nvSpPr>
      <dsp:spPr>
        <a:xfrm>
          <a:off x="1183718" y="1438320"/>
          <a:ext cx="228134" cy="266874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183718" y="1491695"/>
        <a:ext cx="159694" cy="160124"/>
      </dsp:txXfrm>
    </dsp:sp>
    <dsp:sp modelId="{9E154A4A-DEAC-8B41-B3DA-1AEEE80DCBA8}">
      <dsp:nvSpPr>
        <dsp:cNvPr id="0" name=""/>
        <dsp:cNvSpPr/>
      </dsp:nvSpPr>
      <dsp:spPr>
        <a:xfrm>
          <a:off x="1506550" y="1021933"/>
          <a:ext cx="1076107" cy="10996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entury Gothic" panose="020B0502020202020204" pitchFamily="34" charset="0"/>
            </a:rPr>
            <a:t>Shredding</a:t>
          </a:r>
        </a:p>
      </dsp:txBody>
      <dsp:txXfrm>
        <a:off x="1506550" y="1021933"/>
        <a:ext cx="1076107" cy="1099647"/>
      </dsp:txXfrm>
    </dsp:sp>
    <dsp:sp modelId="{9F0599F3-04E5-7F47-BD5B-EA7C598DABB6}">
      <dsp:nvSpPr>
        <dsp:cNvPr id="0" name=""/>
        <dsp:cNvSpPr/>
      </dsp:nvSpPr>
      <dsp:spPr>
        <a:xfrm>
          <a:off x="2690269" y="1438320"/>
          <a:ext cx="228134" cy="266874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690269" y="1491695"/>
        <a:ext cx="159694" cy="160124"/>
      </dsp:txXfrm>
    </dsp:sp>
    <dsp:sp modelId="{86FD6AD8-ACE2-B74E-A560-4CBDE5DBA1DE}">
      <dsp:nvSpPr>
        <dsp:cNvPr id="0" name=""/>
        <dsp:cNvSpPr/>
      </dsp:nvSpPr>
      <dsp:spPr>
        <a:xfrm>
          <a:off x="3013101" y="1021933"/>
          <a:ext cx="1076107" cy="10996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Century Gothic" panose="020B0502020202020204" pitchFamily="34" charset="0"/>
            </a:rPr>
            <a:t>Melting (extrusion at 180-270C)</a:t>
          </a:r>
        </a:p>
      </dsp:txBody>
      <dsp:txXfrm>
        <a:off x="3013101" y="1021933"/>
        <a:ext cx="1076107" cy="1099647"/>
      </dsp:txXfrm>
    </dsp:sp>
    <dsp:sp modelId="{E25EFD7E-D5D4-204C-8845-85F132B3E06C}">
      <dsp:nvSpPr>
        <dsp:cNvPr id="0" name=""/>
        <dsp:cNvSpPr/>
      </dsp:nvSpPr>
      <dsp:spPr>
        <a:xfrm>
          <a:off x="4196820" y="1438320"/>
          <a:ext cx="228134" cy="266874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4196820" y="1491695"/>
        <a:ext cx="159694" cy="160124"/>
      </dsp:txXfrm>
    </dsp:sp>
    <dsp:sp modelId="{90160141-92AA-094C-9519-657314DFFCBD}">
      <dsp:nvSpPr>
        <dsp:cNvPr id="0" name=""/>
        <dsp:cNvSpPr/>
      </dsp:nvSpPr>
      <dsp:spPr>
        <a:xfrm>
          <a:off x="4519652" y="1021933"/>
          <a:ext cx="1076107" cy="10996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Century Gothic" panose="020B0502020202020204" pitchFamily="34" charset="0"/>
            </a:rPr>
            <a:t>Molding (hydraulic press)</a:t>
          </a:r>
        </a:p>
      </dsp:txBody>
      <dsp:txXfrm>
        <a:off x="4519652" y="1021933"/>
        <a:ext cx="1076107" cy="1099647"/>
      </dsp:txXfrm>
    </dsp:sp>
    <dsp:sp modelId="{D0607067-0057-5344-9A87-93C56E51D1D6}">
      <dsp:nvSpPr>
        <dsp:cNvPr id="0" name=""/>
        <dsp:cNvSpPr/>
      </dsp:nvSpPr>
      <dsp:spPr>
        <a:xfrm>
          <a:off x="5703371" y="1438320"/>
          <a:ext cx="228134" cy="266874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703371" y="1491695"/>
        <a:ext cx="159694" cy="160124"/>
      </dsp:txXfrm>
    </dsp:sp>
    <dsp:sp modelId="{A9ED31B0-EEFB-9247-A458-8EB72BD7BA1B}">
      <dsp:nvSpPr>
        <dsp:cNvPr id="0" name=""/>
        <dsp:cNvSpPr/>
      </dsp:nvSpPr>
      <dsp:spPr>
        <a:xfrm>
          <a:off x="6026203" y="1021933"/>
          <a:ext cx="1076107" cy="10996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Century Gothic" panose="020B0502020202020204" pitchFamily="34" charset="0"/>
            </a:rPr>
            <a:t>Cooling (curing)</a:t>
          </a:r>
        </a:p>
      </dsp:txBody>
      <dsp:txXfrm>
        <a:off x="6026203" y="1021933"/>
        <a:ext cx="1076107" cy="1099647"/>
      </dsp:txXfrm>
    </dsp:sp>
    <dsp:sp modelId="{88ADD230-9B93-0D48-AF2B-FF66E6009E3B}">
      <dsp:nvSpPr>
        <dsp:cNvPr id="0" name=""/>
        <dsp:cNvSpPr/>
      </dsp:nvSpPr>
      <dsp:spPr>
        <a:xfrm>
          <a:off x="7209921" y="1438320"/>
          <a:ext cx="228134" cy="266874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7209921" y="1491695"/>
        <a:ext cx="159694" cy="160124"/>
      </dsp:txXfrm>
    </dsp:sp>
    <dsp:sp modelId="{9E357285-8529-2C4F-B27F-CF62A0BF9D40}">
      <dsp:nvSpPr>
        <dsp:cNvPr id="0" name=""/>
        <dsp:cNvSpPr/>
      </dsp:nvSpPr>
      <dsp:spPr>
        <a:xfrm>
          <a:off x="7532754" y="1021933"/>
          <a:ext cx="1076107" cy="10996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Century Gothic" panose="020B0502020202020204" pitchFamily="34" charset="0"/>
            </a:rPr>
            <a:t>Blocks</a:t>
          </a:r>
        </a:p>
      </dsp:txBody>
      <dsp:txXfrm>
        <a:off x="7532754" y="1021933"/>
        <a:ext cx="1076107" cy="10996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44FFB5-3253-E146-B1EC-8EE36E8ADF8C}">
      <dsp:nvSpPr>
        <dsp:cNvPr id="0" name=""/>
        <dsp:cNvSpPr/>
      </dsp:nvSpPr>
      <dsp:spPr>
        <a:xfrm>
          <a:off x="0" y="266628"/>
          <a:ext cx="1076107" cy="7061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tx1"/>
            </a:solidFill>
          </a:endParaRPr>
        </a:p>
      </dsp:txBody>
      <dsp:txXfrm>
        <a:off x="0" y="266628"/>
        <a:ext cx="1076107" cy="706195"/>
      </dsp:txXfrm>
    </dsp:sp>
    <dsp:sp modelId="{9460F00D-3E86-6347-92C6-72ED6F625CE4}">
      <dsp:nvSpPr>
        <dsp:cNvPr id="0" name=""/>
        <dsp:cNvSpPr/>
      </dsp:nvSpPr>
      <dsp:spPr>
        <a:xfrm>
          <a:off x="1183718" y="486289"/>
          <a:ext cx="228134" cy="266874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tx1"/>
            </a:solidFill>
          </a:endParaRPr>
        </a:p>
      </dsp:txBody>
      <dsp:txXfrm>
        <a:off x="1183718" y="539664"/>
        <a:ext cx="159694" cy="160124"/>
      </dsp:txXfrm>
    </dsp:sp>
    <dsp:sp modelId="{9E154A4A-DEAC-8B41-B3DA-1AEEE80DCBA8}">
      <dsp:nvSpPr>
        <dsp:cNvPr id="0" name=""/>
        <dsp:cNvSpPr/>
      </dsp:nvSpPr>
      <dsp:spPr>
        <a:xfrm>
          <a:off x="1506550" y="266628"/>
          <a:ext cx="1076107" cy="706195"/>
        </a:xfrm>
        <a:prstGeom prst="rect">
          <a:avLst/>
        </a:prstGeom>
        <a:noFill/>
        <a:ln w="15875" cap="rnd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/>
              </a:solidFill>
              <a:latin typeface="Century Gothic" panose="020B0502020202020204" pitchFamily="34" charset="0"/>
            </a:rPr>
            <a:t>Electricity</a:t>
          </a:r>
        </a:p>
      </dsp:txBody>
      <dsp:txXfrm>
        <a:off x="1506550" y="266628"/>
        <a:ext cx="1076107" cy="706195"/>
      </dsp:txXfrm>
    </dsp:sp>
    <dsp:sp modelId="{9F0599F3-04E5-7F47-BD5B-EA7C598DABB6}">
      <dsp:nvSpPr>
        <dsp:cNvPr id="0" name=""/>
        <dsp:cNvSpPr/>
      </dsp:nvSpPr>
      <dsp:spPr>
        <a:xfrm>
          <a:off x="2690269" y="486289"/>
          <a:ext cx="228134" cy="266874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tx1"/>
            </a:solidFill>
          </a:endParaRPr>
        </a:p>
      </dsp:txBody>
      <dsp:txXfrm>
        <a:off x="2690269" y="539664"/>
        <a:ext cx="159694" cy="160124"/>
      </dsp:txXfrm>
    </dsp:sp>
    <dsp:sp modelId="{86FD6AD8-ACE2-B74E-A560-4CBDE5DBA1DE}">
      <dsp:nvSpPr>
        <dsp:cNvPr id="0" name=""/>
        <dsp:cNvSpPr/>
      </dsp:nvSpPr>
      <dsp:spPr>
        <a:xfrm>
          <a:off x="3013101" y="266628"/>
          <a:ext cx="1076107" cy="706195"/>
        </a:xfrm>
        <a:prstGeom prst="rect">
          <a:avLst/>
        </a:prstGeom>
        <a:noFill/>
        <a:ln w="15875" cap="rnd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/>
              </a:solidFill>
              <a:latin typeface="Century Gothic" panose="020B0502020202020204" pitchFamily="34" charset="0"/>
            </a:rPr>
            <a:t>Electricity and Sand</a:t>
          </a:r>
        </a:p>
      </dsp:txBody>
      <dsp:txXfrm>
        <a:off x="3013101" y="266628"/>
        <a:ext cx="1076107" cy="706195"/>
      </dsp:txXfrm>
    </dsp:sp>
    <dsp:sp modelId="{E25EFD7E-D5D4-204C-8845-85F132B3E06C}">
      <dsp:nvSpPr>
        <dsp:cNvPr id="0" name=""/>
        <dsp:cNvSpPr/>
      </dsp:nvSpPr>
      <dsp:spPr>
        <a:xfrm>
          <a:off x="4196820" y="486289"/>
          <a:ext cx="228134" cy="266874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tx1"/>
            </a:solidFill>
          </a:endParaRPr>
        </a:p>
      </dsp:txBody>
      <dsp:txXfrm>
        <a:off x="4196820" y="539664"/>
        <a:ext cx="159694" cy="160124"/>
      </dsp:txXfrm>
    </dsp:sp>
    <dsp:sp modelId="{90160141-92AA-094C-9519-657314DFFCBD}">
      <dsp:nvSpPr>
        <dsp:cNvPr id="0" name=""/>
        <dsp:cNvSpPr/>
      </dsp:nvSpPr>
      <dsp:spPr>
        <a:xfrm>
          <a:off x="4519652" y="266628"/>
          <a:ext cx="1076107" cy="706195"/>
        </a:xfrm>
        <a:prstGeom prst="rect">
          <a:avLst/>
        </a:prstGeom>
        <a:noFill/>
        <a:ln w="15875" cap="rnd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Century Gothic" panose="020B0502020202020204" pitchFamily="34" charset="0"/>
            </a:rPr>
            <a:t>Hydraulic fluid and electricity</a:t>
          </a:r>
        </a:p>
      </dsp:txBody>
      <dsp:txXfrm>
        <a:off x="4519652" y="266628"/>
        <a:ext cx="1076107" cy="706195"/>
      </dsp:txXfrm>
    </dsp:sp>
    <dsp:sp modelId="{D0607067-0057-5344-9A87-93C56E51D1D6}">
      <dsp:nvSpPr>
        <dsp:cNvPr id="0" name=""/>
        <dsp:cNvSpPr/>
      </dsp:nvSpPr>
      <dsp:spPr>
        <a:xfrm>
          <a:off x="5703371" y="486289"/>
          <a:ext cx="228134" cy="266874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tx1"/>
            </a:solidFill>
          </a:endParaRPr>
        </a:p>
      </dsp:txBody>
      <dsp:txXfrm>
        <a:off x="5703371" y="539664"/>
        <a:ext cx="159694" cy="160124"/>
      </dsp:txXfrm>
    </dsp:sp>
    <dsp:sp modelId="{A9ED31B0-EEFB-9247-A458-8EB72BD7BA1B}">
      <dsp:nvSpPr>
        <dsp:cNvPr id="0" name=""/>
        <dsp:cNvSpPr/>
      </dsp:nvSpPr>
      <dsp:spPr>
        <a:xfrm>
          <a:off x="6026203" y="266628"/>
          <a:ext cx="1076107" cy="706195"/>
        </a:xfrm>
        <a:prstGeom prst="rect">
          <a:avLst/>
        </a:prstGeom>
        <a:noFill/>
        <a:ln w="15875" cap="rnd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tx1"/>
              </a:solidFill>
              <a:latin typeface="Century Gothic" panose="020B0502020202020204" pitchFamily="34" charset="0"/>
            </a:rPr>
            <a:t>Water</a:t>
          </a:r>
        </a:p>
      </dsp:txBody>
      <dsp:txXfrm>
        <a:off x="6026203" y="266628"/>
        <a:ext cx="1076107" cy="706195"/>
      </dsp:txXfrm>
    </dsp:sp>
    <dsp:sp modelId="{88ADD230-9B93-0D48-AF2B-FF66E6009E3B}">
      <dsp:nvSpPr>
        <dsp:cNvPr id="0" name=""/>
        <dsp:cNvSpPr/>
      </dsp:nvSpPr>
      <dsp:spPr>
        <a:xfrm>
          <a:off x="7209921" y="486289"/>
          <a:ext cx="228134" cy="266874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tx1"/>
            </a:solidFill>
          </a:endParaRPr>
        </a:p>
      </dsp:txBody>
      <dsp:txXfrm>
        <a:off x="7209921" y="539664"/>
        <a:ext cx="159694" cy="160124"/>
      </dsp:txXfrm>
    </dsp:sp>
    <dsp:sp modelId="{9E357285-8529-2C4F-B27F-CF62A0BF9D40}">
      <dsp:nvSpPr>
        <dsp:cNvPr id="0" name=""/>
        <dsp:cNvSpPr/>
      </dsp:nvSpPr>
      <dsp:spPr>
        <a:xfrm>
          <a:off x="7532754" y="266628"/>
          <a:ext cx="1076107" cy="7061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>
            <a:solidFill>
              <a:schemeClr val="tx1"/>
            </a:solidFill>
          </a:endParaRPr>
        </a:p>
      </dsp:txBody>
      <dsp:txXfrm>
        <a:off x="7532754" y="266628"/>
        <a:ext cx="1076107" cy="7061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4A8B5D-F1BE-46DD-A6B2-122410F3CDA1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862AEF-9520-4E54-8151-AF05CA4CB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0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227D0083-EF14-DE32-6ACD-FF2D7288CAA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1303376-E54C-4418-BC40-AAB72A5C17BC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75AB80CB-2897-5800-BC97-DCB2488142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F603E6F1-1A9F-AB74-A27B-D937716206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8546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19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5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207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27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124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290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32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196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6101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2277AF-97D1-7415-B209-67088DAE40CA}"/>
              </a:ext>
            </a:extLst>
          </p:cNvPr>
          <p:cNvSpPr/>
          <p:nvPr/>
        </p:nvSpPr>
        <p:spPr>
          <a:xfrm>
            <a:off x="4234" y="6400800"/>
            <a:ext cx="1218776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5BBAF7-E734-E606-1D1A-8E837F36EC33}"/>
              </a:ext>
            </a:extLst>
          </p:cNvPr>
          <p:cNvSpPr/>
          <p:nvPr/>
        </p:nvSpPr>
        <p:spPr>
          <a:xfrm>
            <a:off x="1" y="6334125"/>
            <a:ext cx="12189884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639D95-2D6C-9275-FD9B-E0B3656B36F8}"/>
              </a:ext>
            </a:extLst>
          </p:cNvPr>
          <p:cNvCxnSpPr/>
          <p:nvPr/>
        </p:nvCxnSpPr>
        <p:spPr>
          <a:xfrm>
            <a:off x="1208618" y="4343400"/>
            <a:ext cx="9874249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28">
            <a:extLst>
              <a:ext uri="{FF2B5EF4-FFF2-40B4-BE49-F238E27FC236}">
                <a16:creationId xmlns:a16="http://schemas.microsoft.com/office/drawing/2014/main" id="{5A4CA90D-0897-C310-2A96-6EC56929E6E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12192000" cy="6859588"/>
            <a:chOff x="0" y="0"/>
            <a:chExt cx="5760" cy="4321"/>
          </a:xfrm>
        </p:grpSpPr>
        <p:pic>
          <p:nvPicPr>
            <p:cNvPr id="8" name="Picture 27" descr="PPT Template Sharp">
              <a:extLst>
                <a:ext uri="{FF2B5EF4-FFF2-40B4-BE49-F238E27FC236}">
                  <a16:creationId xmlns:a16="http://schemas.microsoft.com/office/drawing/2014/main" id="{534F9717-CDE0-66B5-6343-9B8ACCF445F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60" cy="4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25" descr="EGR-entity">
              <a:extLst>
                <a:ext uri="{FF2B5EF4-FFF2-40B4-BE49-F238E27FC236}">
                  <a16:creationId xmlns:a16="http://schemas.microsoft.com/office/drawing/2014/main" id="{52123581-31B9-E6B4-D959-0F567B55BF4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" y="624"/>
              <a:ext cx="816" cy="2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557343F-0EFF-D941-EC9E-9B4755208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15E9D7-7359-4835-9778-D13BD3EBD6AC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E349D5B-204F-2FBA-22CB-ECFFCFA0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D1F4810-ECEF-ABA4-80B4-92487BB1F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ECB487-1337-44C6-9C45-0C82F264F69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4873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62EEC-551E-E9F2-227B-38B011332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DDDE7B-6143-4ED7-851B-2B9A9B9058B9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D9E29-8A86-A19F-B09C-1864217C7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2B486-8E36-FE06-173C-2BC712E17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2EE548-C9B2-4B63-A0E9-A48C601B5A5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49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294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522DDFA-1463-9648-0D30-150E6E313DA7}"/>
              </a:ext>
            </a:extLst>
          </p:cNvPr>
          <p:cNvSpPr/>
          <p:nvPr/>
        </p:nvSpPr>
        <p:spPr>
          <a:xfrm>
            <a:off x="4234" y="6400800"/>
            <a:ext cx="1218776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0FD301-3F88-592D-0AC2-61573AFA0BFC}"/>
              </a:ext>
            </a:extLst>
          </p:cNvPr>
          <p:cNvSpPr/>
          <p:nvPr/>
        </p:nvSpPr>
        <p:spPr>
          <a:xfrm>
            <a:off x="1" y="6334125"/>
            <a:ext cx="12189884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3AA4688-486B-5FE0-01A3-5CAFF1B247C3}"/>
              </a:ext>
            </a:extLst>
          </p:cNvPr>
          <p:cNvCxnSpPr/>
          <p:nvPr/>
        </p:nvCxnSpPr>
        <p:spPr>
          <a:xfrm>
            <a:off x="1208618" y="4343400"/>
            <a:ext cx="9874249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Ctr="0"/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A474233-D915-0928-85B3-2CA87E91D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F602EE-30EA-490A-9C82-3E68D7029341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AE9D08A-FD7F-9CF8-77FF-CCC84A43B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79208E3-0E0B-5AC2-2483-669E4258C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D44FED-9B70-4855-AEEE-CDEAB16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8778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7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3B394A1-2174-80DA-94B2-5AED34B15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814D37-A887-4E7C-9C77-F0BEE2FE1DF9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79294D-9C75-0F18-20E1-C76BCFDEB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1915D-C9B4-EBB3-FD8A-3ADD3584B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9C24FB-E72B-4240-980D-09C0E392BF7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430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CA3835B-5AD8-8908-BE51-4815FC48B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1CFF9F-F961-4A2A-AABD-EC541A0A7983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8DB24EF-17A3-EDF8-A3D1-46A718026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E82F4FD-F66B-F84B-E5C3-970509784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1E13D9-6C5F-4878-BDAE-73B41321965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2429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55ED395-3441-1613-6F6D-06B12E3C8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BDF2C-9277-474F-B891-A175248ED76F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6CD4BB3-96FE-1A52-FE26-5090FFAEE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6DC711B-344C-59DC-E8F8-5FB8F457C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7A6966-109F-40AC-B47F-66809CAC170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4931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4EDDEA-0FF9-0639-AC85-EAE754692FB1}"/>
              </a:ext>
            </a:extLst>
          </p:cNvPr>
          <p:cNvSpPr/>
          <p:nvPr/>
        </p:nvSpPr>
        <p:spPr>
          <a:xfrm>
            <a:off x="4234" y="6400800"/>
            <a:ext cx="1218776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05AC7B-0E07-A845-FB0D-6CFFE5117A01}"/>
              </a:ext>
            </a:extLst>
          </p:cNvPr>
          <p:cNvSpPr/>
          <p:nvPr/>
        </p:nvSpPr>
        <p:spPr>
          <a:xfrm>
            <a:off x="1" y="6334125"/>
            <a:ext cx="12189884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D1C7C1D9-8AD7-FE70-AD48-B7A8C873D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24C891-3882-46F0-9AC3-D05C450E09CE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02A739A8-D058-3114-646B-A7D794A4D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5B1C1F19-A8AC-D465-0FD8-9B7FE8E54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670F59-F1AB-46A9-B67A-E9ECC6ED477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3783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ED0332A-EF03-CF0E-E682-11C0F3E56702}"/>
              </a:ext>
            </a:extLst>
          </p:cNvPr>
          <p:cNvSpPr/>
          <p:nvPr/>
        </p:nvSpPr>
        <p:spPr>
          <a:xfrm>
            <a:off x="1" y="0"/>
            <a:ext cx="4051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C44436-54D0-2AFE-DFF0-A3F46C6908B8}"/>
              </a:ext>
            </a:extLst>
          </p:cNvPr>
          <p:cNvSpPr/>
          <p:nvPr/>
        </p:nvSpPr>
        <p:spPr>
          <a:xfrm>
            <a:off x="4040718" y="0"/>
            <a:ext cx="63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/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EE7BD500-B66E-A506-26EB-0AA41127DA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667" y="6459539"/>
            <a:ext cx="2618317" cy="365125"/>
          </a:xfrm>
        </p:spPr>
        <p:txBody>
          <a:bodyPr/>
          <a:lstStyle>
            <a:lvl1pPr algn="l">
              <a:defRPr smtClean="0"/>
            </a:lvl1pPr>
          </a:lstStyle>
          <a:p>
            <a:pPr>
              <a:defRPr/>
            </a:pPr>
            <a:fld id="{72256385-AE06-4A7E-8E3C-00B62EEE57BD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60D837B9-D90F-1508-DBA0-6346F1680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0600" y="6459539"/>
            <a:ext cx="4648200" cy="365125"/>
          </a:xfrm>
        </p:spPr>
        <p:txBody>
          <a:bodyPr/>
          <a:lstStyle>
            <a:lvl1pPr algn="l">
              <a:defRPr dirty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0F2A4167-EADB-8A75-0C43-9337FB355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36A308D4-35D9-4BB0-A144-58FD067F8D5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1034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686E020-18AF-7B9E-0A42-6696C831D2E0}"/>
              </a:ext>
            </a:extLst>
          </p:cNvPr>
          <p:cNvSpPr/>
          <p:nvPr/>
        </p:nvSpPr>
        <p:spPr>
          <a:xfrm>
            <a:off x="1" y="4953000"/>
            <a:ext cx="12189884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3C3BED-429A-8694-D30B-A08248692B68}"/>
              </a:ext>
            </a:extLst>
          </p:cNvPr>
          <p:cNvSpPr/>
          <p:nvPr/>
        </p:nvSpPr>
        <p:spPr>
          <a:xfrm>
            <a:off x="1" y="4914900"/>
            <a:ext cx="12189884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rtlCol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F905270E-4DC1-61D9-016D-1963B2B9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7EEACD-C591-41C0-97DA-B0C2C5D2F110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2FDC325D-09D0-DBDD-72AD-02361E536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46F479E8-79CB-3CE8-4582-7D35C9122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29C282-575A-4102-B885-AFFF8D0109D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0821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7B729-F104-C4D6-D05E-D494BDA6C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FFA563-902A-46E0-A17B-1D803F0622D5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65B25-6C98-9C2E-E31B-9A23A8D1A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C0A9E-9201-44D5-F8B2-0CAF6AB45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786255-3991-484E-9410-83FA1A2284C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6066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4BEA9C-501D-123C-BE2E-164F65451E2C}"/>
              </a:ext>
            </a:extLst>
          </p:cNvPr>
          <p:cNvSpPr/>
          <p:nvPr/>
        </p:nvSpPr>
        <p:spPr>
          <a:xfrm>
            <a:off x="4234" y="6400800"/>
            <a:ext cx="1218776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021876-429C-8C87-A598-2C24A45FCEEC}"/>
              </a:ext>
            </a:extLst>
          </p:cNvPr>
          <p:cNvSpPr/>
          <p:nvPr/>
        </p:nvSpPr>
        <p:spPr>
          <a:xfrm>
            <a:off x="1" y="6334125"/>
            <a:ext cx="12189884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E086709-E739-B3B9-0CB5-E820F07FE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58CC8-935A-4856-B1AB-54B2D01EC5FE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9897171-67EE-C298-56CC-CE85374DA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5499AD8-6F8A-2FFA-1B7C-A4A35E8D0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316D39-F192-487C-8D01-5B792A290E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119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81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01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26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8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517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04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76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4DAA274-5164-421D-9ED0-5740B24C029E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4FE0204-691B-4410-A438-328A42DD3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13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F4FE8A8-4A16-E760-EEF9-53E694BAF1BE}"/>
              </a:ext>
            </a:extLst>
          </p:cNvPr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FD452-A8F4-EBAA-7BDF-32444AE51E72}"/>
              </a:ext>
            </a:extLst>
          </p:cNvPr>
          <p:cNvSpPr/>
          <p:nvPr/>
        </p:nvSpPr>
        <p:spPr>
          <a:xfrm>
            <a:off x="0" y="6334126"/>
            <a:ext cx="12192000" cy="66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2F3E01-9558-2623-9750-B18E44410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433" y="287339"/>
            <a:ext cx="10058400" cy="1449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9" name="Text Placeholder 2">
            <a:extLst>
              <a:ext uri="{FF2B5EF4-FFF2-40B4-BE49-F238E27FC236}">
                <a16:creationId xmlns:a16="http://schemas.microsoft.com/office/drawing/2014/main" id="{79E8607B-5B52-2AC6-685C-0F9B36A94B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96433" y="1846264"/>
            <a:ext cx="10058400" cy="402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D2315-972C-4772-39D9-8F50AD4852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6433" y="6459539"/>
            <a:ext cx="24722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A2288B2E-CB67-4369-8585-73E22597B6FD}" type="datetimeFigureOut">
              <a:rPr lang="en-US"/>
              <a:pPr>
                <a:defRPr/>
              </a:pPr>
              <a:t>12/12/2023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0B185-0EBB-4B96-CF9C-7E1B2886AF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87234" y="6459539"/>
            <a:ext cx="4821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 cap="all" baseline="0" dirty="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308AF-30F2-8D7D-1830-ACEBEF163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99651" y="6459539"/>
            <a:ext cx="13123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 smtClean="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5B42B6CF-CB6D-4E2A-848C-0330F64C887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8C6EBF4-23CE-608D-6845-F440E86B12A5}"/>
              </a:ext>
            </a:extLst>
          </p:cNvPr>
          <p:cNvCxnSpPr/>
          <p:nvPr/>
        </p:nvCxnSpPr>
        <p:spPr>
          <a:xfrm>
            <a:off x="1193800" y="1738313"/>
            <a:ext cx="996738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4" name="Picture 15" descr="PPT Temp_p2_sharp_flat">
            <a:extLst>
              <a:ext uri="{FF2B5EF4-FFF2-40B4-BE49-F238E27FC236}">
                <a16:creationId xmlns:a16="http://schemas.microsoft.com/office/drawing/2014/main" id="{0B3192AA-1997-3142-B97E-7DB1117015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331788"/>
            <a:ext cx="12390967" cy="7189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2857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4800" kern="1200" spc="-50">
          <a:solidFill>
            <a:srgbClr val="404040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9pPr>
    </p:titleStyle>
    <p:bodyStyle>
      <a:lvl1pPr marL="90488" indent="-90488" algn="l" rtl="0" fontAlgn="base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rgbClr val="404040"/>
          </a:solidFill>
          <a:latin typeface="+mn-lt"/>
          <a:ea typeface="+mn-ea"/>
          <a:cs typeface="+mn-cs"/>
        </a:defRPr>
      </a:lvl1pPr>
      <a:lvl2pPr marL="382588" indent="-182563" algn="l" rtl="0" fontAlgn="base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kern="1200">
          <a:solidFill>
            <a:srgbClr val="404040"/>
          </a:solidFill>
          <a:latin typeface="+mn-lt"/>
          <a:ea typeface="+mn-ea"/>
          <a:cs typeface="+mn-cs"/>
        </a:defRPr>
      </a:lvl2pPr>
      <a:lvl3pPr marL="566738" indent="-182563" algn="l" rtl="0" fontAlgn="base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749300" indent="-182563" algn="l" rtl="0" fontAlgn="base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4pPr>
      <a:lvl5pPr marL="931863" indent="-182563" algn="l" rtl="0" fontAlgn="base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image" Target="../media/image7.png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image" Target="../media/image9.jpeg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D1DF219-291F-1508-75C5-4068CB7D8BA6}"/>
              </a:ext>
            </a:extLst>
          </p:cNvPr>
          <p:cNvSpPr txBox="1"/>
          <p:nvPr/>
        </p:nvSpPr>
        <p:spPr>
          <a:xfrm>
            <a:off x="3613150" y="3848878"/>
            <a:ext cx="4965700" cy="588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Sirri Neba Nforsoh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D7E707-1A23-914A-99B9-DDBC29E674F6}"/>
              </a:ext>
            </a:extLst>
          </p:cNvPr>
          <p:cNvSpPr txBox="1"/>
          <p:nvPr/>
        </p:nvSpPr>
        <p:spPr>
          <a:xfrm>
            <a:off x="304995" y="1976913"/>
            <a:ext cx="115820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00"/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CSC 593-</a:t>
            </a:r>
            <a:r>
              <a:rPr lang="en-US" sz="3600" b="1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Data Prototyping And Scientific Computing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301DA0-F8BA-D1F8-DEF7-E38D45D8D3C1}"/>
              </a:ext>
            </a:extLst>
          </p:cNvPr>
          <p:cNvSpPr txBox="1"/>
          <p:nvPr/>
        </p:nvSpPr>
        <p:spPr>
          <a:xfrm>
            <a:off x="472750" y="2799726"/>
            <a:ext cx="11719250" cy="754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 panose="020B0503020204020204" pitchFamily="34" charset="0"/>
              </a:rPr>
              <a:t>Project Title: </a:t>
            </a:r>
            <a:r>
              <a:rPr kumimoji="0" lang="en-US" sz="32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 panose="020B0503020204020204" pitchFamily="34" charset="0"/>
              </a:rPr>
              <a:t>A life cycle assessment of plastic paver blocks</a:t>
            </a:r>
          </a:p>
        </p:txBody>
      </p:sp>
    </p:spTree>
    <p:extLst>
      <p:ext uri="{BB962C8B-B14F-4D97-AF65-F5344CB8AC3E}">
        <p14:creationId xmlns:p14="http://schemas.microsoft.com/office/powerpoint/2010/main" val="2822730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5EE0C32-815C-CD0B-3401-F88040A95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0941" y="47885"/>
            <a:ext cx="5690118" cy="661242"/>
          </a:xfrm>
          <a:solidFill>
            <a:schemeClr val="accent1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Results (continued)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D3DF556-D7A2-5D6B-3285-74A87715D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487609"/>
              </p:ext>
            </p:extLst>
          </p:nvPr>
        </p:nvGraphicFramePr>
        <p:xfrm>
          <a:off x="1616270" y="1736703"/>
          <a:ext cx="8959460" cy="4166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892">
                  <a:extLst>
                    <a:ext uri="{9D8B030D-6E8A-4147-A177-3AD203B41FA5}">
                      <a16:colId xmlns:a16="http://schemas.microsoft.com/office/drawing/2014/main" val="3648846503"/>
                    </a:ext>
                  </a:extLst>
                </a:gridCol>
                <a:gridCol w="1791892">
                  <a:extLst>
                    <a:ext uri="{9D8B030D-6E8A-4147-A177-3AD203B41FA5}">
                      <a16:colId xmlns:a16="http://schemas.microsoft.com/office/drawing/2014/main" val="1497276850"/>
                    </a:ext>
                  </a:extLst>
                </a:gridCol>
                <a:gridCol w="1791892">
                  <a:extLst>
                    <a:ext uri="{9D8B030D-6E8A-4147-A177-3AD203B41FA5}">
                      <a16:colId xmlns:a16="http://schemas.microsoft.com/office/drawing/2014/main" val="3271618337"/>
                    </a:ext>
                  </a:extLst>
                </a:gridCol>
                <a:gridCol w="1791892">
                  <a:extLst>
                    <a:ext uri="{9D8B030D-6E8A-4147-A177-3AD203B41FA5}">
                      <a16:colId xmlns:a16="http://schemas.microsoft.com/office/drawing/2014/main" val="1562648240"/>
                    </a:ext>
                  </a:extLst>
                </a:gridCol>
                <a:gridCol w="1791892">
                  <a:extLst>
                    <a:ext uri="{9D8B030D-6E8A-4147-A177-3AD203B41FA5}">
                      <a16:colId xmlns:a16="http://schemas.microsoft.com/office/drawing/2014/main" val="3679618776"/>
                    </a:ext>
                  </a:extLst>
                </a:gridCol>
              </a:tblGrid>
              <a:tr h="587656">
                <a:tc>
                  <a:txBody>
                    <a:bodyPr/>
                    <a:lstStyle/>
                    <a:p>
                      <a:r>
                        <a:rPr lang="en-US" dirty="0"/>
                        <a:t>Impact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Raw material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447158"/>
                  </a:ext>
                </a:extLst>
              </a:tr>
              <a:tr h="587656">
                <a:tc>
                  <a:txBody>
                    <a:bodyPr/>
                    <a:lstStyle/>
                    <a:p>
                      <a:r>
                        <a:rPr lang="en-US" dirty="0"/>
                        <a:t>GWP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13.57%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077872"/>
                  </a:ext>
                </a:extLst>
              </a:tr>
              <a:tr h="587656">
                <a:tc>
                  <a:txBody>
                    <a:bodyPr/>
                    <a:lstStyle/>
                    <a:p>
                      <a:r>
                        <a:rPr lang="en-US" dirty="0"/>
                        <a:t>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80.06%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8.52%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4067462"/>
                  </a:ext>
                </a:extLst>
              </a:tr>
              <a:tr h="587656">
                <a:tc>
                  <a:txBody>
                    <a:bodyPr/>
                    <a:lstStyle/>
                    <a:p>
                      <a:r>
                        <a:rPr lang="en-US" dirty="0"/>
                        <a:t>FEP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94.04%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2.84%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454246"/>
                  </a:ext>
                </a:extLst>
              </a:tr>
              <a:tr h="587656">
                <a:tc>
                  <a:txBody>
                    <a:bodyPr/>
                    <a:lstStyle/>
                    <a:p>
                      <a:r>
                        <a:rPr lang="en-US" dirty="0"/>
                        <a:t>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91.55%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3.54%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0558564"/>
                  </a:ext>
                </a:extLst>
              </a:tr>
              <a:tr h="587656">
                <a:tc>
                  <a:txBody>
                    <a:bodyPr/>
                    <a:lstStyle/>
                    <a:p>
                      <a:r>
                        <a:rPr lang="en-US" dirty="0"/>
                        <a:t>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83.46%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10.79%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5.74%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807444"/>
                  </a:ext>
                </a:extLst>
              </a:tr>
              <a:tr h="587656">
                <a:tc>
                  <a:txBody>
                    <a:bodyPr/>
                    <a:lstStyle/>
                    <a:p>
                      <a:r>
                        <a:rPr lang="en-US" dirty="0"/>
                        <a:t>PMF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87.72%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7.13%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0562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D220842-08EA-AC28-A283-77BCFEE6EB3A}"/>
              </a:ext>
            </a:extLst>
          </p:cNvPr>
          <p:cNvSpPr txBox="1"/>
          <p:nvPr/>
        </p:nvSpPr>
        <p:spPr>
          <a:xfrm>
            <a:off x="1184987" y="1259793"/>
            <a:ext cx="9461241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16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Table</a:t>
            </a:r>
            <a:r>
              <a:rPr lang="en-US" sz="16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percentage contribution of the different processes to the </a:t>
            </a: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different impact indicators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707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404028-20C1-AB1A-0E19-B068A36DF052}"/>
              </a:ext>
            </a:extLst>
          </p:cNvPr>
          <p:cNvSpPr txBox="1"/>
          <p:nvPr/>
        </p:nvSpPr>
        <p:spPr>
          <a:xfrm>
            <a:off x="2808214" y="143309"/>
            <a:ext cx="6096000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lvl="1" algn="ctr"/>
            <a:r>
              <a:rPr lang="en-US" sz="3600" dirty="0"/>
              <a:t>4- 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439AA9-C8E1-B069-2110-2F57F2CF2926}"/>
              </a:ext>
            </a:extLst>
          </p:cNvPr>
          <p:cNvSpPr txBox="1"/>
          <p:nvPr/>
        </p:nvSpPr>
        <p:spPr>
          <a:xfrm>
            <a:off x="1726163" y="1324947"/>
            <a:ext cx="9451910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production operation contributes the highest to all the impact indicators, implying it pollutes the more.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Environmental emissions should be minimized at this stage of the LCA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Raw material extraction contributes the least which means the fact that plastic waste is being collected and recycled is a plus.</a:t>
            </a:r>
          </a:p>
        </p:txBody>
      </p:sp>
    </p:spTree>
    <p:extLst>
      <p:ext uri="{BB962C8B-B14F-4D97-AF65-F5344CB8AC3E}">
        <p14:creationId xmlns:p14="http://schemas.microsoft.com/office/powerpoint/2010/main" val="2411970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563BEA-A977-7476-C88B-CE6A20C9CCD9}"/>
              </a:ext>
            </a:extLst>
          </p:cNvPr>
          <p:cNvSpPr/>
          <p:nvPr/>
        </p:nvSpPr>
        <p:spPr>
          <a:xfrm rot="19816887">
            <a:off x="2288761" y="2509484"/>
            <a:ext cx="663234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41670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B5C94D0-6F25-CC23-F011-2ED3A9014932}"/>
              </a:ext>
            </a:extLst>
          </p:cNvPr>
          <p:cNvSpPr txBox="1"/>
          <p:nvPr/>
        </p:nvSpPr>
        <p:spPr>
          <a:xfrm>
            <a:off x="1503802" y="131990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2400" b="1" dirty="0"/>
              <a:t>Goal of the project 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2FADD4FA-1CA5-6B22-B938-0DCEF512D6A1}"/>
              </a:ext>
            </a:extLst>
          </p:cNvPr>
          <p:cNvSpPr txBox="1">
            <a:spLocks/>
          </p:cNvSpPr>
          <p:nvPr/>
        </p:nvSpPr>
        <p:spPr>
          <a:xfrm>
            <a:off x="1026366" y="1966235"/>
            <a:ext cx="10310327" cy="4331928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2000" dirty="0"/>
              <a:t>The goal of this project is to perform a life cycle assessment which evaluates the environmental impacts associated with the production and use of plastic paver blocks.</a:t>
            </a:r>
          </a:p>
          <a:p>
            <a:pPr algn="just">
              <a:lnSpc>
                <a:spcPct val="150000"/>
              </a:lnSpc>
            </a:pPr>
            <a:r>
              <a:rPr lang="en-US" sz="2000" dirty="0"/>
              <a:t>Identifying the environmental impact using the different impact indicators.</a:t>
            </a:r>
          </a:p>
          <a:p>
            <a:pPr algn="just">
              <a:lnSpc>
                <a:spcPct val="150000"/>
              </a:lnSpc>
            </a:pPr>
            <a:r>
              <a:rPr lang="en-US" sz="2000" dirty="0"/>
              <a:t>Identifying which processes have the highest impacts through out the LCA</a:t>
            </a:r>
          </a:p>
          <a:p>
            <a:pPr marL="0" indent="0" algn="just">
              <a:buNone/>
            </a:pPr>
            <a:endParaRPr lang="en-US" sz="3600" dirty="0">
              <a:latin typeface="+mj-lt"/>
            </a:endParaRP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>Generalities </a:t>
            </a:r>
            <a:endParaRPr lang="en-US" sz="1600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Plastic blocks are produced from waste plastics and sand and in some cases waste glass is used too.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Most the plastics used are collected from beaches and from plastic waste collection plants</a:t>
            </a:r>
          </a:p>
          <a:p>
            <a:pPr algn="just">
              <a:lnSpc>
                <a:spcPct val="150000"/>
              </a:lnSpc>
            </a:pPr>
            <a:endParaRPr lang="en-US" sz="2000" dirty="0">
              <a:latin typeface="+mj-lt"/>
            </a:endParaRPr>
          </a:p>
          <a:p>
            <a:pPr algn="just">
              <a:lnSpc>
                <a:spcPct val="150000"/>
              </a:lnSpc>
            </a:pPr>
            <a:endParaRPr lang="en-US" sz="2400" dirty="0"/>
          </a:p>
          <a:p>
            <a:pPr algn="just">
              <a:lnSpc>
                <a:spcPct val="150000"/>
              </a:lnSpc>
            </a:pPr>
            <a:endParaRPr lang="en-US" sz="2400" dirty="0"/>
          </a:p>
          <a:p>
            <a:pPr algn="just">
              <a:lnSpc>
                <a:spcPct val="150000"/>
              </a:lnSpc>
            </a:pPr>
            <a:endParaRPr lang="en-US" sz="2400" dirty="0"/>
          </a:p>
          <a:p>
            <a:pPr marL="0" indent="0" algn="just">
              <a:lnSpc>
                <a:spcPct val="150000"/>
              </a:lnSpc>
              <a:buNone/>
            </a:pPr>
            <a:endParaRPr lang="en-US" sz="2400" dirty="0"/>
          </a:p>
          <a:p>
            <a:pPr marL="0" indent="0" algn="just">
              <a:buNone/>
            </a:pP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DD1149-22F0-CFE1-D54D-5DE7EF0C5D98}"/>
              </a:ext>
            </a:extLst>
          </p:cNvPr>
          <p:cNvSpPr txBox="1"/>
          <p:nvPr/>
        </p:nvSpPr>
        <p:spPr>
          <a:xfrm>
            <a:off x="3048000" y="0"/>
            <a:ext cx="6096000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1- Introduction</a:t>
            </a:r>
          </a:p>
        </p:txBody>
      </p:sp>
    </p:spTree>
    <p:extLst>
      <p:ext uri="{BB962C8B-B14F-4D97-AF65-F5344CB8AC3E}">
        <p14:creationId xmlns:p14="http://schemas.microsoft.com/office/powerpoint/2010/main" val="498424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1EDE4-6A1C-DC0D-7906-35E07D62F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1776" y="32925"/>
            <a:ext cx="6464559" cy="536575"/>
          </a:xfrm>
          <a:solidFill>
            <a:schemeClr val="accent1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Introduction (continued)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1D102B-1142-88E5-A3E3-CDB2515B9BF6}"/>
              </a:ext>
            </a:extLst>
          </p:cNvPr>
          <p:cNvSpPr txBox="1"/>
          <p:nvPr/>
        </p:nvSpPr>
        <p:spPr>
          <a:xfrm>
            <a:off x="3282005" y="42385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Figure: Manufacturing process of plastic paver blocks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AF28270-9913-24AF-B59C-5457F53CF297}"/>
              </a:ext>
            </a:extLst>
          </p:cNvPr>
          <p:cNvGrpSpPr/>
          <p:nvPr/>
        </p:nvGrpSpPr>
        <p:grpSpPr>
          <a:xfrm>
            <a:off x="2011769" y="561486"/>
            <a:ext cx="8608863" cy="3493206"/>
            <a:chOff x="1614376" y="742365"/>
            <a:chExt cx="8963248" cy="370435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BED5F00-D916-3B95-EBDE-7D7513D8354F}"/>
                </a:ext>
              </a:extLst>
            </p:cNvPr>
            <p:cNvGrpSpPr/>
            <p:nvPr/>
          </p:nvGrpSpPr>
          <p:grpSpPr>
            <a:xfrm>
              <a:off x="1614376" y="742365"/>
              <a:ext cx="8963248" cy="3686700"/>
              <a:chOff x="1614375" y="2114086"/>
              <a:chExt cx="8963248" cy="3688216"/>
            </a:xfrm>
          </p:grpSpPr>
          <p:graphicFrame>
            <p:nvGraphicFramePr>
              <p:cNvPr id="5" name="Diagram 4">
                <a:extLst>
                  <a:ext uri="{FF2B5EF4-FFF2-40B4-BE49-F238E27FC236}">
                    <a16:creationId xmlns:a16="http://schemas.microsoft.com/office/drawing/2014/main" id="{CF46EE3F-E6CA-BD01-34A1-C1EF016E849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56670664"/>
                  </p:ext>
                </p:extLst>
              </p:nvPr>
            </p:nvGraphicFramePr>
            <p:xfrm>
              <a:off x="1614376" y="2467402"/>
              <a:ext cx="8963247" cy="33349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  <p:graphicFrame>
            <p:nvGraphicFramePr>
              <p:cNvPr id="7" name="Diagram 6">
                <a:extLst>
                  <a:ext uri="{FF2B5EF4-FFF2-40B4-BE49-F238E27FC236}">
                    <a16:creationId xmlns:a16="http://schemas.microsoft.com/office/drawing/2014/main" id="{525569C1-3FFB-6B4C-A103-9B2B6257CD6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55651946"/>
                  </p:ext>
                </p:extLst>
              </p:nvPr>
            </p:nvGraphicFramePr>
            <p:xfrm>
              <a:off x="1614375" y="2114086"/>
              <a:ext cx="8963247" cy="131491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8" r:qs="rId9" r:cs="rId10"/>
              </a:graphicData>
            </a:graphic>
          </p:graphicFrame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7D5CCB7C-D58D-A5DB-F646-3BF05FCF70AF}"/>
                  </a:ext>
                </a:extLst>
              </p:cNvPr>
              <p:cNvCxnSpPr/>
              <p:nvPr/>
            </p:nvCxnSpPr>
            <p:spPr>
              <a:xfrm>
                <a:off x="3726426" y="3136490"/>
                <a:ext cx="0" cy="452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BE4B8CDA-7F86-899F-5305-BC5118A8F689}"/>
                  </a:ext>
                </a:extLst>
              </p:cNvPr>
              <p:cNvCxnSpPr/>
              <p:nvPr/>
            </p:nvCxnSpPr>
            <p:spPr>
              <a:xfrm>
                <a:off x="5304504" y="3131574"/>
                <a:ext cx="0" cy="452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87427D09-BD17-CA3D-000B-72EA41511BBA}"/>
                  </a:ext>
                </a:extLst>
              </p:cNvPr>
              <p:cNvCxnSpPr/>
              <p:nvPr/>
            </p:nvCxnSpPr>
            <p:spPr>
              <a:xfrm>
                <a:off x="6872749" y="3136490"/>
                <a:ext cx="0" cy="452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0ED8EE71-CAE3-D8A7-5BB5-2412E24F5C96}"/>
                  </a:ext>
                </a:extLst>
              </p:cNvPr>
              <p:cNvCxnSpPr/>
              <p:nvPr/>
            </p:nvCxnSpPr>
            <p:spPr>
              <a:xfrm>
                <a:off x="8470491" y="3136490"/>
                <a:ext cx="0" cy="452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12EB936-4EEB-59C1-A0CB-96C936A7AD65}"/>
                </a:ext>
              </a:extLst>
            </p:cNvPr>
            <p:cNvGrpSpPr/>
            <p:nvPr/>
          </p:nvGrpSpPr>
          <p:grpSpPr>
            <a:xfrm>
              <a:off x="4741590" y="3742969"/>
              <a:ext cx="1120405" cy="703754"/>
              <a:chOff x="1568568" y="305309"/>
              <a:chExt cx="1120405" cy="70375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217FA75-1F4B-2245-E5E6-91042ECC82B8}"/>
                  </a:ext>
                </a:extLst>
              </p:cNvPr>
              <p:cNvSpPr/>
              <p:nvPr/>
            </p:nvSpPr>
            <p:spPr>
              <a:xfrm>
                <a:off x="1568568" y="305309"/>
                <a:ext cx="1120405" cy="70375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D2A6987-5578-E666-656C-25A0663C52F6}"/>
                  </a:ext>
                </a:extLst>
              </p:cNvPr>
              <p:cNvSpPr txBox="1"/>
              <p:nvPr/>
            </p:nvSpPr>
            <p:spPr>
              <a:xfrm>
                <a:off x="1568568" y="305309"/>
                <a:ext cx="1120405" cy="703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53340" tIns="53340" rIns="53340" bIns="5334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400" kern="1200" dirty="0">
                    <a:solidFill>
                      <a:schemeClr val="tx1"/>
                    </a:solidFill>
                    <a:latin typeface="Century Gothic" panose="020B0502020202020204" pitchFamily="34" charset="0"/>
                  </a:rPr>
                  <a:t>VOCs, PM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0DC2DF6-184B-74B2-2C60-31A556D6E58E}"/>
                </a:ext>
              </a:extLst>
            </p:cNvPr>
            <p:cNvGrpSpPr/>
            <p:nvPr/>
          </p:nvGrpSpPr>
          <p:grpSpPr>
            <a:xfrm>
              <a:off x="6330007" y="3739501"/>
              <a:ext cx="1120405" cy="703754"/>
              <a:chOff x="1568568" y="305309"/>
              <a:chExt cx="1120405" cy="703754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3666B1DE-D5F3-C069-4D97-61D3647552A5}"/>
                  </a:ext>
                </a:extLst>
              </p:cNvPr>
              <p:cNvSpPr/>
              <p:nvPr/>
            </p:nvSpPr>
            <p:spPr>
              <a:xfrm>
                <a:off x="1568568" y="305309"/>
                <a:ext cx="1120405" cy="70375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2DE3FDF-16E7-B3FF-273A-751E1FD7AC81}"/>
                  </a:ext>
                </a:extLst>
              </p:cNvPr>
              <p:cNvSpPr txBox="1"/>
              <p:nvPr/>
            </p:nvSpPr>
            <p:spPr>
              <a:xfrm>
                <a:off x="1568568" y="305309"/>
                <a:ext cx="1120405" cy="703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53340" tIns="53340" rIns="53340" bIns="5334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400" kern="1200" dirty="0">
                    <a:solidFill>
                      <a:schemeClr val="tx1"/>
                    </a:solidFill>
                    <a:latin typeface="Century Gothic" panose="020B0502020202020204" pitchFamily="34" charset="0"/>
                  </a:rPr>
                  <a:t>VOCs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2DA8055-BEA5-0FCA-D87C-C0BFA118558F}"/>
                </a:ext>
              </a:extLst>
            </p:cNvPr>
            <p:cNvGrpSpPr/>
            <p:nvPr/>
          </p:nvGrpSpPr>
          <p:grpSpPr>
            <a:xfrm>
              <a:off x="7815324" y="3730104"/>
              <a:ext cx="1548877" cy="703754"/>
              <a:chOff x="1568568" y="305309"/>
              <a:chExt cx="1290890" cy="703754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4C7E90D-2924-EE9D-46EF-2EF67D60083E}"/>
                  </a:ext>
                </a:extLst>
              </p:cNvPr>
              <p:cNvSpPr/>
              <p:nvPr/>
            </p:nvSpPr>
            <p:spPr>
              <a:xfrm>
                <a:off x="1568568" y="305309"/>
                <a:ext cx="1120405" cy="70375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6690224-7D25-0419-3D05-46A1C9102E99}"/>
                  </a:ext>
                </a:extLst>
              </p:cNvPr>
              <p:cNvSpPr txBox="1"/>
              <p:nvPr/>
            </p:nvSpPr>
            <p:spPr>
              <a:xfrm>
                <a:off x="1568568" y="305309"/>
                <a:ext cx="1290890" cy="703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53340" tIns="53340" rIns="53340" bIns="5334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400" kern="1200" dirty="0">
                    <a:solidFill>
                      <a:schemeClr val="tx1"/>
                    </a:solidFill>
                    <a:latin typeface="Century Gothic" panose="020B0502020202020204" pitchFamily="34" charset="0"/>
                  </a:rPr>
                  <a:t>Wastewater</a:t>
                </a:r>
              </a:p>
            </p:txBody>
          </p:sp>
        </p:grp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540F03B-139F-15AB-69F4-AA0AB0B608F2}"/>
                </a:ext>
              </a:extLst>
            </p:cNvPr>
            <p:cNvCxnSpPr/>
            <p:nvPr/>
          </p:nvCxnSpPr>
          <p:spPr>
            <a:xfrm>
              <a:off x="3725356" y="3429000"/>
              <a:ext cx="0" cy="3032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DA478AF-BE49-3BDA-264A-6F7FC91C354F}"/>
                </a:ext>
              </a:extLst>
            </p:cNvPr>
            <p:cNvCxnSpPr/>
            <p:nvPr/>
          </p:nvCxnSpPr>
          <p:spPr>
            <a:xfrm>
              <a:off x="5300724" y="3429000"/>
              <a:ext cx="0" cy="3032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E4B95AB5-F72F-C39E-0524-9B10E798E7DC}"/>
                </a:ext>
              </a:extLst>
            </p:cNvPr>
            <p:cNvCxnSpPr/>
            <p:nvPr/>
          </p:nvCxnSpPr>
          <p:spPr>
            <a:xfrm>
              <a:off x="6868969" y="3429000"/>
              <a:ext cx="0" cy="3032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0C94910D-D5BC-754F-1E8B-8047EB3D093E}"/>
                </a:ext>
              </a:extLst>
            </p:cNvPr>
            <p:cNvCxnSpPr/>
            <p:nvPr/>
          </p:nvCxnSpPr>
          <p:spPr>
            <a:xfrm>
              <a:off x="8469421" y="3429000"/>
              <a:ext cx="0" cy="3032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6D2EC82-61C0-3BA3-EC28-82E8DCB23F54}"/>
                </a:ext>
              </a:extLst>
            </p:cNvPr>
            <p:cNvGrpSpPr/>
            <p:nvPr/>
          </p:nvGrpSpPr>
          <p:grpSpPr>
            <a:xfrm>
              <a:off x="3101402" y="3739501"/>
              <a:ext cx="1120405" cy="703754"/>
              <a:chOff x="1568568" y="305309"/>
              <a:chExt cx="1120405" cy="703754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A955E32B-D956-6F89-F854-830F9FE11A0C}"/>
                  </a:ext>
                </a:extLst>
              </p:cNvPr>
              <p:cNvSpPr/>
              <p:nvPr/>
            </p:nvSpPr>
            <p:spPr>
              <a:xfrm>
                <a:off x="1568568" y="305309"/>
                <a:ext cx="1120405" cy="703754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344A169F-AC42-D1F7-FEE0-D90B87697003}"/>
                  </a:ext>
                </a:extLst>
              </p:cNvPr>
              <p:cNvSpPr txBox="1"/>
              <p:nvPr/>
            </p:nvSpPr>
            <p:spPr>
              <a:xfrm>
                <a:off x="1568568" y="305309"/>
                <a:ext cx="1120405" cy="70375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53340" tIns="53340" rIns="53340" bIns="5334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400" kern="1200" dirty="0">
                    <a:solidFill>
                      <a:schemeClr val="tx1"/>
                    </a:solidFill>
                    <a:latin typeface="Century Gothic" panose="020B0502020202020204" pitchFamily="34" charset="0"/>
                  </a:rPr>
                  <a:t>Particulate matter (PM)</a:t>
                </a: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BE1CC5C-4E21-A0D6-64A5-F186A275B2FE}"/>
              </a:ext>
            </a:extLst>
          </p:cNvPr>
          <p:cNvGrpSpPr/>
          <p:nvPr/>
        </p:nvGrpSpPr>
        <p:grpSpPr>
          <a:xfrm>
            <a:off x="484167" y="4873299"/>
            <a:ext cx="11405380" cy="1984701"/>
            <a:chOff x="260232" y="4841152"/>
            <a:chExt cx="11405380" cy="1984701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6DE37EB7-7597-4BF3-819C-482067138408}"/>
                </a:ext>
              </a:extLst>
            </p:cNvPr>
            <p:cNvGrpSpPr/>
            <p:nvPr/>
          </p:nvGrpSpPr>
          <p:grpSpPr>
            <a:xfrm>
              <a:off x="260232" y="4841152"/>
              <a:ext cx="11405380" cy="1600766"/>
              <a:chOff x="260232" y="4994560"/>
              <a:chExt cx="11405380" cy="1600766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FD0DF1BE-ED96-23DB-52DC-B5B9045C233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l="5699" t="10036" r="10107" b="36775"/>
              <a:stretch/>
            </p:blipFill>
            <p:spPr>
              <a:xfrm>
                <a:off x="6451303" y="4994560"/>
                <a:ext cx="2708283" cy="1600766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B25B9997-648C-D9A8-B375-EE386B8D613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10131" t="7195" r="11111" b="17492"/>
              <a:stretch/>
            </p:blipFill>
            <p:spPr>
              <a:xfrm rot="16200000">
                <a:off x="9664771" y="4588505"/>
                <a:ext cx="1594786" cy="2406896"/>
              </a:xfrm>
              <a:prstGeom prst="rect">
                <a:avLst/>
              </a:prstGeom>
            </p:spPr>
          </p:pic>
          <p:pic>
            <p:nvPicPr>
              <p:cNvPr id="5122" name="Picture 2" descr="A Whopping 91 Percent of Plastic Isn’t Recycled | National Geographic ...">
                <a:extLst>
                  <a:ext uri="{FF2B5EF4-FFF2-40B4-BE49-F238E27FC236}">
                    <a16:creationId xmlns:a16="http://schemas.microsoft.com/office/drawing/2014/main" id="{3008671B-22C9-AA47-2AFA-803B5764A1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0232" y="5084509"/>
                <a:ext cx="2130315" cy="142086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124" name="Picture 4" descr="river sand by Skyward Concricks Pvt. Ltd., River Sand from Kolkata West ...">
                <a:extLst>
                  <a:ext uri="{FF2B5EF4-FFF2-40B4-BE49-F238E27FC236}">
                    <a16:creationId xmlns:a16="http://schemas.microsoft.com/office/drawing/2014/main" id="{D2187C9B-B536-4828-0BF8-8627494D34B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3837"/>
              <a:stretch/>
            </p:blipFill>
            <p:spPr bwMode="auto">
              <a:xfrm>
                <a:off x="2897841" y="5084509"/>
                <a:ext cx="2282890" cy="142086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3461232-66DD-1DCA-9907-AADED5C5F669}"/>
                  </a:ext>
                </a:extLst>
              </p:cNvPr>
              <p:cNvSpPr txBox="1"/>
              <p:nvPr/>
            </p:nvSpPr>
            <p:spPr>
              <a:xfrm>
                <a:off x="2368894" y="5236420"/>
                <a:ext cx="34824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400" b="1" dirty="0"/>
                  <a:t>+</a:t>
                </a:r>
              </a:p>
            </p:txBody>
          </p:sp>
          <p:sp>
            <p:nvSpPr>
              <p:cNvPr id="42" name="Arrow: Right 41">
                <a:extLst>
                  <a:ext uri="{FF2B5EF4-FFF2-40B4-BE49-F238E27FC236}">
                    <a16:creationId xmlns:a16="http://schemas.microsoft.com/office/drawing/2014/main" id="{28959576-C261-0881-72A3-F454AF797601}"/>
                  </a:ext>
                </a:extLst>
              </p:cNvPr>
              <p:cNvSpPr/>
              <p:nvPr/>
            </p:nvSpPr>
            <p:spPr>
              <a:xfrm>
                <a:off x="5374433" y="5698085"/>
                <a:ext cx="973868" cy="369332"/>
              </a:xfrm>
              <a:prstGeom prst="rightArrow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9632B78-68A9-049B-AFB0-E04DF2063617}"/>
                </a:ext>
              </a:extLst>
            </p:cNvPr>
            <p:cNvSpPr txBox="1"/>
            <p:nvPr/>
          </p:nvSpPr>
          <p:spPr>
            <a:xfrm>
              <a:off x="348393" y="6428784"/>
              <a:ext cx="21946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Waste plastics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FB900F9-B1C4-EC9D-4DE6-12C96C150D34}"/>
                </a:ext>
              </a:extLst>
            </p:cNvPr>
            <p:cNvSpPr txBox="1"/>
            <p:nvPr/>
          </p:nvSpPr>
          <p:spPr>
            <a:xfrm>
              <a:off x="3616732" y="6433483"/>
              <a:ext cx="1268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Sand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266814A-A757-7FE4-3395-16C39562E10D}"/>
                </a:ext>
              </a:extLst>
            </p:cNvPr>
            <p:cNvSpPr txBox="1"/>
            <p:nvPr/>
          </p:nvSpPr>
          <p:spPr>
            <a:xfrm>
              <a:off x="8357874" y="6456521"/>
              <a:ext cx="21946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Plastic blocks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2378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kenyan woman’s startup recycles plastic into bricks that are stronger ...">
            <a:extLst>
              <a:ext uri="{FF2B5EF4-FFF2-40B4-BE49-F238E27FC236}">
                <a16:creationId xmlns:a16="http://schemas.microsoft.com/office/drawing/2014/main" id="{46DEB8F1-872C-3FD7-8293-6FB199BA2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550" y="1389116"/>
            <a:ext cx="5448147" cy="384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975CB6-1E96-BBC2-1404-BC911BB69C92}"/>
              </a:ext>
            </a:extLst>
          </p:cNvPr>
          <p:cNvSpPr txBox="1"/>
          <p:nvPr/>
        </p:nvSpPr>
        <p:spPr>
          <a:xfrm>
            <a:off x="6230913" y="5468884"/>
            <a:ext cx="57877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Plastic paver blocks being put in use to pave yards in Kenya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198A01-4E12-FB0F-4256-80DC16C31DF5}"/>
              </a:ext>
            </a:extLst>
          </p:cNvPr>
          <p:cNvSpPr txBox="1"/>
          <p:nvPr/>
        </p:nvSpPr>
        <p:spPr>
          <a:xfrm>
            <a:off x="2955286" y="0"/>
            <a:ext cx="6096000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Introduction (continued)</a:t>
            </a:r>
          </a:p>
        </p:txBody>
      </p:sp>
      <p:pic>
        <p:nvPicPr>
          <p:cNvPr id="6146" name="Picture 2" descr="recycling - Would it be possible to recycle all plastic into bricks and ...">
            <a:extLst>
              <a:ext uri="{FF2B5EF4-FFF2-40B4-BE49-F238E27FC236}">
                <a16:creationId xmlns:a16="http://schemas.microsoft.com/office/drawing/2014/main" id="{1FAE5C31-891C-AA32-A913-B1D4EFE96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90" y="1389116"/>
            <a:ext cx="5280297" cy="384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D4F5D0-7F34-716C-F219-2AE8BC18079C}"/>
              </a:ext>
            </a:extLst>
          </p:cNvPr>
          <p:cNvSpPr txBox="1"/>
          <p:nvPr/>
        </p:nvSpPr>
        <p:spPr>
          <a:xfrm>
            <a:off x="173328" y="5468884"/>
            <a:ext cx="57877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Plastic blocks being put in use to build houses in costa-Rica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79A055-A56D-E51B-8ECA-7A682B263B6B}"/>
              </a:ext>
            </a:extLst>
          </p:cNvPr>
          <p:cNvSpPr txBox="1"/>
          <p:nvPr/>
        </p:nvSpPr>
        <p:spPr>
          <a:xfrm>
            <a:off x="998376" y="805753"/>
            <a:ext cx="10674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blocks produced are used to build low-income houses, pave yards and walkways</a:t>
            </a:r>
          </a:p>
        </p:txBody>
      </p:sp>
    </p:spTree>
    <p:extLst>
      <p:ext uri="{BB962C8B-B14F-4D97-AF65-F5344CB8AC3E}">
        <p14:creationId xmlns:p14="http://schemas.microsoft.com/office/powerpoint/2010/main" val="1402271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61891C-6672-8F55-4578-34F7AEEB8FCB}"/>
              </a:ext>
            </a:extLst>
          </p:cNvPr>
          <p:cNvSpPr txBox="1"/>
          <p:nvPr/>
        </p:nvSpPr>
        <p:spPr>
          <a:xfrm>
            <a:off x="978422" y="613395"/>
            <a:ext cx="11014637" cy="2768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/>
              <a:t>Functional unit and system boundaries</a:t>
            </a:r>
            <a:endParaRPr lang="en-US" sz="1800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</a:rPr>
              <a:t>Functional unit</a:t>
            </a:r>
            <a:r>
              <a:rPr lang="en-US" sz="2000" dirty="0">
                <a:latin typeface="+mj-lt"/>
              </a:rPr>
              <a:t>: Manufacturing of paver blocks to cover or pave 1m^2 land area. 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+mj-lt"/>
              </a:rPr>
              <a:t>About </a:t>
            </a:r>
            <a:r>
              <a:rPr lang="en-US" dirty="0">
                <a:solidFill>
                  <a:srgbClr val="000000"/>
                </a:solidFill>
                <a:latin typeface="+mj-lt"/>
              </a:rPr>
              <a:t>400 plastic paver blocks are needed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0000"/>
                </a:solidFill>
                <a:latin typeface="+mj-lt"/>
              </a:rPr>
              <a:t>Total mass is about 90kg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0" i="0" dirty="0">
                <a:solidFill>
                  <a:srgbClr val="000000"/>
                </a:solidFill>
                <a:effectLst/>
                <a:latin typeface="+mj-lt"/>
              </a:rPr>
              <a:t>Dimensions:50 x 50x 50mm3 </a:t>
            </a:r>
            <a:endParaRPr lang="en-US" sz="2000" dirty="0">
              <a:latin typeface="+mj-lt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</a:rPr>
              <a:t>System boundaries</a:t>
            </a:r>
            <a:r>
              <a:rPr lang="en-US" sz="2000" dirty="0">
                <a:latin typeface="+mj-lt"/>
              </a:rPr>
              <a:t>: Cradle to use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DBBAA9-59DB-9286-0948-7C351F662F0E}"/>
              </a:ext>
            </a:extLst>
          </p:cNvPr>
          <p:cNvSpPr txBox="1"/>
          <p:nvPr/>
        </p:nvSpPr>
        <p:spPr>
          <a:xfrm>
            <a:off x="3095336" y="29374"/>
            <a:ext cx="6096000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2- Methods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DC6041B-7540-6702-9851-BB92FF5733E6}"/>
              </a:ext>
            </a:extLst>
          </p:cNvPr>
          <p:cNvGrpSpPr/>
          <p:nvPr/>
        </p:nvGrpSpPr>
        <p:grpSpPr>
          <a:xfrm>
            <a:off x="2175136" y="3964808"/>
            <a:ext cx="8308257" cy="1983608"/>
            <a:chOff x="1283108" y="3221439"/>
            <a:chExt cx="10377949" cy="280322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4562003-0B4F-AD83-1750-DF6BC44FD8F2}"/>
                </a:ext>
              </a:extLst>
            </p:cNvPr>
            <p:cNvSpPr/>
            <p:nvPr/>
          </p:nvSpPr>
          <p:spPr>
            <a:xfrm>
              <a:off x="1283108" y="4154128"/>
              <a:ext cx="2271252" cy="96356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Extraction of raw materials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3FF4462-797F-1E55-35E3-9F900C65BC67}"/>
                </a:ext>
              </a:extLst>
            </p:cNvPr>
            <p:cNvSpPr/>
            <p:nvPr/>
          </p:nvSpPr>
          <p:spPr>
            <a:xfrm>
              <a:off x="3982063" y="4154128"/>
              <a:ext cx="2271252" cy="96356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Manufacturing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2BED22F-D712-48A8-8774-C5F52A5DFD7D}"/>
                </a:ext>
              </a:extLst>
            </p:cNvPr>
            <p:cNvSpPr/>
            <p:nvPr/>
          </p:nvSpPr>
          <p:spPr>
            <a:xfrm>
              <a:off x="6690850" y="4129547"/>
              <a:ext cx="2271252" cy="96356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Distribution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3ED5867-A837-F228-D9BA-41044235F695}"/>
                </a:ext>
              </a:extLst>
            </p:cNvPr>
            <p:cNvSpPr/>
            <p:nvPr/>
          </p:nvSpPr>
          <p:spPr>
            <a:xfrm>
              <a:off x="9389805" y="4124631"/>
              <a:ext cx="2271252" cy="96356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Use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0F9F33D-2593-2614-F7DF-DEDA7AFF000D}"/>
                </a:ext>
              </a:extLst>
            </p:cNvPr>
            <p:cNvSpPr/>
            <p:nvPr/>
          </p:nvSpPr>
          <p:spPr>
            <a:xfrm>
              <a:off x="1283109" y="3247151"/>
              <a:ext cx="2271252" cy="3736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Energy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A647114-38DA-9F18-0558-2D59FCB87F98}"/>
                </a:ext>
              </a:extLst>
            </p:cNvPr>
            <p:cNvSpPr/>
            <p:nvPr/>
          </p:nvSpPr>
          <p:spPr>
            <a:xfrm>
              <a:off x="3982063" y="3221439"/>
              <a:ext cx="2271252" cy="3736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Energy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EA359CC-4DFA-95C6-D056-CFA413E97A3B}"/>
                </a:ext>
              </a:extLst>
            </p:cNvPr>
            <p:cNvSpPr/>
            <p:nvPr/>
          </p:nvSpPr>
          <p:spPr>
            <a:xfrm>
              <a:off x="6690851" y="3221439"/>
              <a:ext cx="2271252" cy="3736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Transportation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73D072F-6B8D-CA0D-FAB9-A7B6364B02BE}"/>
                </a:ext>
              </a:extLst>
            </p:cNvPr>
            <p:cNvSpPr/>
            <p:nvPr/>
          </p:nvSpPr>
          <p:spPr>
            <a:xfrm>
              <a:off x="1283108" y="5651041"/>
              <a:ext cx="2271252" cy="3736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Waste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CCC6DC5-9287-6933-1878-F89B6AB03161}"/>
                </a:ext>
              </a:extLst>
            </p:cNvPr>
            <p:cNvSpPr/>
            <p:nvPr/>
          </p:nvSpPr>
          <p:spPr>
            <a:xfrm>
              <a:off x="3982064" y="5638702"/>
              <a:ext cx="2271252" cy="3736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Waste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0F86F39-CD18-B93A-271B-E1BED1AF1995}"/>
                </a:ext>
              </a:extLst>
            </p:cNvPr>
            <p:cNvCxnSpPr>
              <a:stCxn id="15" idx="2"/>
              <a:endCxn id="10" idx="0"/>
            </p:cNvCxnSpPr>
            <p:nvPr/>
          </p:nvCxnSpPr>
          <p:spPr>
            <a:xfrm flipH="1">
              <a:off x="2418734" y="3620777"/>
              <a:ext cx="1" cy="53335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AD456DC-1ADF-6474-E633-EFA15A27FCD9}"/>
                </a:ext>
              </a:extLst>
            </p:cNvPr>
            <p:cNvCxnSpPr/>
            <p:nvPr/>
          </p:nvCxnSpPr>
          <p:spPr>
            <a:xfrm flipH="1">
              <a:off x="2418733" y="5117690"/>
              <a:ext cx="1" cy="53335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B1AF59D-F704-F44D-E102-46969460C31B}"/>
                </a:ext>
              </a:extLst>
            </p:cNvPr>
            <p:cNvCxnSpPr/>
            <p:nvPr/>
          </p:nvCxnSpPr>
          <p:spPr>
            <a:xfrm flipH="1">
              <a:off x="7821559" y="3603017"/>
              <a:ext cx="1" cy="53335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61DF3DA-0073-59AE-4B7D-431FF3A4C566}"/>
                </a:ext>
              </a:extLst>
            </p:cNvPr>
            <p:cNvCxnSpPr/>
            <p:nvPr/>
          </p:nvCxnSpPr>
          <p:spPr>
            <a:xfrm flipH="1">
              <a:off x="5122604" y="3607921"/>
              <a:ext cx="1" cy="53335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DEB8693-C37F-CDE4-AFA3-C48FEFC7CBA6}"/>
                </a:ext>
              </a:extLst>
            </p:cNvPr>
            <p:cNvCxnSpPr/>
            <p:nvPr/>
          </p:nvCxnSpPr>
          <p:spPr>
            <a:xfrm flipH="1">
              <a:off x="5117689" y="5111521"/>
              <a:ext cx="1" cy="53335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99CB37A-201B-5871-5542-4023EC6ACB4A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3554360" y="4635909"/>
              <a:ext cx="4277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33A918C8-A376-DAA3-0CE8-461F2DE70664}"/>
                </a:ext>
              </a:extLst>
            </p:cNvPr>
            <p:cNvCxnSpPr>
              <a:cxnSpLocks/>
            </p:cNvCxnSpPr>
            <p:nvPr/>
          </p:nvCxnSpPr>
          <p:spPr>
            <a:xfrm>
              <a:off x="8962102" y="4591663"/>
              <a:ext cx="4277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7E8A90E-1CA4-0783-A065-DC4422528692}"/>
                </a:ext>
              </a:extLst>
            </p:cNvPr>
            <p:cNvCxnSpPr>
              <a:cxnSpLocks/>
            </p:cNvCxnSpPr>
            <p:nvPr/>
          </p:nvCxnSpPr>
          <p:spPr>
            <a:xfrm>
              <a:off x="6263147" y="4591663"/>
              <a:ext cx="4277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CDDA1008-57A1-7BA4-EF99-9B9F4A5E8995}"/>
              </a:ext>
            </a:extLst>
          </p:cNvPr>
          <p:cNvSpPr txBox="1"/>
          <p:nvPr/>
        </p:nvSpPr>
        <p:spPr>
          <a:xfrm>
            <a:off x="2605548" y="630700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Figure: system boundaries of the LCA, from cradle to use </a:t>
            </a:r>
          </a:p>
        </p:txBody>
      </p:sp>
    </p:spTree>
    <p:extLst>
      <p:ext uri="{BB962C8B-B14F-4D97-AF65-F5344CB8AC3E}">
        <p14:creationId xmlns:p14="http://schemas.microsoft.com/office/powerpoint/2010/main" val="33954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178C3B6-16E4-84F4-AEB2-ECBF09D5B17C}"/>
              </a:ext>
            </a:extLst>
          </p:cNvPr>
          <p:cNvSpPr txBox="1"/>
          <p:nvPr/>
        </p:nvSpPr>
        <p:spPr>
          <a:xfrm>
            <a:off x="3362531" y="-17786"/>
            <a:ext cx="6096000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Methods (continued)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DFC182-9C56-F92C-6357-AB159092993D}"/>
              </a:ext>
            </a:extLst>
          </p:cNvPr>
          <p:cNvSpPr txBox="1"/>
          <p:nvPr/>
        </p:nvSpPr>
        <p:spPr>
          <a:xfrm>
            <a:off x="676168" y="861952"/>
            <a:ext cx="11110452" cy="1891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The impact assessment was conducted based on the </a:t>
            </a:r>
            <a:r>
              <a:rPr lang="en-US" sz="2000" dirty="0" err="1">
                <a:latin typeface="+mj-lt"/>
              </a:rPr>
              <a:t>ReCiPe</a:t>
            </a:r>
            <a:r>
              <a:rPr lang="en-US" sz="2000" dirty="0">
                <a:latin typeface="+mj-lt"/>
              </a:rPr>
              <a:t> Midpoint (E) V1.13 methods,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Impact categories analyzed: Climate Change Impact, Terrestrial Acidification, Freshwater Eutrophication, Human Toxicity, ecotoxicity and particulate matter formation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Information used in this study was gotten from my research and related literature (</a:t>
            </a:r>
            <a:r>
              <a:rPr lang="en-US" sz="2000" b="0" i="0" dirty="0">
                <a:solidFill>
                  <a:srgbClr val="05103E"/>
                </a:solidFill>
                <a:effectLst/>
                <a:latin typeface="+mj-lt"/>
              </a:rPr>
              <a:t>Goyal et al., 2023)</a:t>
            </a:r>
            <a:endParaRPr lang="en-US" sz="200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3105DB-6E83-3C34-D91F-0D62193A9F77}"/>
              </a:ext>
            </a:extLst>
          </p:cNvPr>
          <p:cNvSpPr txBox="1"/>
          <p:nvPr/>
        </p:nvSpPr>
        <p:spPr>
          <a:xfrm>
            <a:off x="1667846" y="2890743"/>
            <a:ext cx="92769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latin typeface="+mj-lt"/>
              </a:rPr>
              <a:t>The life cycle inventory for manufacturing plastic paver blocks</a:t>
            </a:r>
            <a:r>
              <a:rPr lang="en-US" sz="2400" b="1" dirty="0">
                <a:latin typeface="+mj-lt"/>
              </a:rPr>
              <a:t>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EA123A8-FE91-0AE4-A54C-F9C8551012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195737"/>
              </p:ext>
            </p:extLst>
          </p:nvPr>
        </p:nvGraphicFramePr>
        <p:xfrm>
          <a:off x="2242326" y="3499506"/>
          <a:ext cx="812799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0607348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3783387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14166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Quantity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Waste plastic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689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1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123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Electricity for shredder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MJ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9985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Electricity for extruder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MJ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310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Electricity for press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MJ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955928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4A9292F-3596-B020-2461-4AB773B7D6D2}"/>
              </a:ext>
            </a:extLst>
          </p:cNvPr>
          <p:cNvSpPr txBox="1"/>
          <p:nvPr/>
        </p:nvSpPr>
        <p:spPr>
          <a:xfrm>
            <a:off x="491613" y="6137029"/>
            <a:ext cx="11479563" cy="506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 activities of the LCA and values  are found on the excel sheet, which is imported in the code</a:t>
            </a:r>
          </a:p>
        </p:txBody>
      </p:sp>
    </p:spTree>
    <p:extLst>
      <p:ext uri="{BB962C8B-B14F-4D97-AF65-F5344CB8AC3E}">
        <p14:creationId xmlns:p14="http://schemas.microsoft.com/office/powerpoint/2010/main" val="3889705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BA938E-5A15-ACFA-EA14-0C4BBA12182C}"/>
              </a:ext>
            </a:extLst>
          </p:cNvPr>
          <p:cNvSpPr txBox="1"/>
          <p:nvPr/>
        </p:nvSpPr>
        <p:spPr>
          <a:xfrm>
            <a:off x="3048000" y="74645"/>
            <a:ext cx="6096000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lvl="1" algn="ctr"/>
            <a:r>
              <a:rPr lang="en-US" sz="3600" dirty="0"/>
              <a:t>3- Results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D79DF1-0AB1-D86E-55B3-D914FAEB0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88" y="1430577"/>
            <a:ext cx="5707224" cy="3208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D5E4D70-A734-003D-38A9-B7719BFF6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9130" y="1430577"/>
            <a:ext cx="5968482" cy="328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135466-84AB-C756-4BB5-8013C0341ECC}"/>
              </a:ext>
            </a:extLst>
          </p:cNvPr>
          <p:cNvSpPr txBox="1"/>
          <p:nvPr/>
        </p:nvSpPr>
        <p:spPr>
          <a:xfrm>
            <a:off x="-68424" y="4741370"/>
            <a:ext cx="6097554" cy="607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Figure: </a:t>
            </a:r>
            <a:r>
              <a:rPr lang="en-US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percentage contribution of the different processes to the </a:t>
            </a: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Climate change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7C65FB-F1B3-733E-6C05-FFAB876E7F85}"/>
              </a:ext>
            </a:extLst>
          </p:cNvPr>
          <p:cNvSpPr txBox="1"/>
          <p:nvPr/>
        </p:nvSpPr>
        <p:spPr>
          <a:xfrm>
            <a:off x="5964594" y="4815016"/>
            <a:ext cx="6097554" cy="607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Figure: </a:t>
            </a:r>
            <a:r>
              <a:rPr lang="en-US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percentage contribution of the different processes to the </a:t>
            </a: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terrestrial acidification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629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68F96-82BA-F0C4-A804-215896FF8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4936" y="65315"/>
            <a:ext cx="5662127" cy="623919"/>
          </a:xfrm>
          <a:solidFill>
            <a:schemeClr val="accent1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n-US" sz="3600" dirty="0"/>
              <a:t>Results (continued)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1C361C-BDD5-0BB5-02FE-01BD9F3E7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1628775"/>
            <a:ext cx="5805487" cy="338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4C14EFD-777C-A81D-6B30-92BDF2928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4588" y="1628774"/>
            <a:ext cx="5805487" cy="338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764F7D-3FBF-717E-37B9-BB9C05A4D7EF}"/>
              </a:ext>
            </a:extLst>
          </p:cNvPr>
          <p:cNvSpPr txBox="1"/>
          <p:nvPr/>
        </p:nvSpPr>
        <p:spPr>
          <a:xfrm>
            <a:off x="-1555" y="5229225"/>
            <a:ext cx="6097554" cy="607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Figure: </a:t>
            </a:r>
            <a:r>
              <a:rPr lang="en-US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percentage contribution of the different processes to freshwater eutrophication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DF2FE-C9C2-F1E6-87B0-D96D3E8F8AB6}"/>
              </a:ext>
            </a:extLst>
          </p:cNvPr>
          <p:cNvSpPr txBox="1"/>
          <p:nvPr/>
        </p:nvSpPr>
        <p:spPr>
          <a:xfrm>
            <a:off x="6095999" y="5096508"/>
            <a:ext cx="6097554" cy="607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Figure: </a:t>
            </a:r>
            <a:r>
              <a:rPr lang="en-US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percentage contribution of the different processes to the </a:t>
            </a: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Human toxicity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82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8AF23-89D0-61BE-9E71-088B36E08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0941" y="47885"/>
            <a:ext cx="5690118" cy="661242"/>
          </a:xfrm>
          <a:solidFill>
            <a:schemeClr val="accent1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Results (continued)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A2ABD78-A45D-4137-B932-94E17CE4A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99" y="1676398"/>
            <a:ext cx="5973001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1AFFE43-5407-FD30-A6E3-0CB50544C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776" y="1676399"/>
            <a:ext cx="5851555" cy="3209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4E84DD-DE0C-3A9F-0D7D-3F3322E7AB5E}"/>
              </a:ext>
            </a:extLst>
          </p:cNvPr>
          <p:cNvSpPr txBox="1"/>
          <p:nvPr/>
        </p:nvSpPr>
        <p:spPr>
          <a:xfrm>
            <a:off x="0" y="5031194"/>
            <a:ext cx="6097554" cy="607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Figure: </a:t>
            </a:r>
            <a:r>
              <a:rPr lang="en-US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percentage contribution of the different processes to the </a:t>
            </a: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ecotoxicity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A0EBB9-A63E-F319-3F28-AD446F4CA430}"/>
              </a:ext>
            </a:extLst>
          </p:cNvPr>
          <p:cNvSpPr txBox="1"/>
          <p:nvPr/>
        </p:nvSpPr>
        <p:spPr>
          <a:xfrm>
            <a:off x="6200776" y="5031193"/>
            <a:ext cx="6097554" cy="607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Figure: </a:t>
            </a:r>
            <a:r>
              <a:rPr lang="en-US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percentage contribution of the different processes to the </a:t>
            </a: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particulate matter formation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4948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6978</TotalTime>
  <Words>627</Words>
  <Application>Microsoft Office PowerPoint</Application>
  <PresentationFormat>Widescreen</PresentationFormat>
  <Paragraphs>136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Corbel</vt:lpstr>
      <vt:lpstr>Courier New</vt:lpstr>
      <vt:lpstr>Lato</vt:lpstr>
      <vt:lpstr>Parallax</vt:lpstr>
      <vt:lpstr>Retrospect</vt:lpstr>
      <vt:lpstr>PowerPoint Presentation</vt:lpstr>
      <vt:lpstr>PowerPoint Presentation</vt:lpstr>
      <vt:lpstr>Introduction (continued)</vt:lpstr>
      <vt:lpstr>PowerPoint Presentation</vt:lpstr>
      <vt:lpstr>PowerPoint Presentation</vt:lpstr>
      <vt:lpstr>PowerPoint Presentation</vt:lpstr>
      <vt:lpstr>PowerPoint Presentation</vt:lpstr>
      <vt:lpstr>Results (continued)</vt:lpstr>
      <vt:lpstr>Results (continued)</vt:lpstr>
      <vt:lpstr>Results (continued)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Sirri Neba Nforsoh</dc:creator>
  <cp:lastModifiedBy>Sirri Neba Nforsoh</cp:lastModifiedBy>
  <cp:revision>90</cp:revision>
  <dcterms:created xsi:type="dcterms:W3CDTF">2023-12-08T17:23:04Z</dcterms:created>
  <dcterms:modified xsi:type="dcterms:W3CDTF">2023-12-13T13:56:50Z</dcterms:modified>
</cp:coreProperties>
</file>

<file path=docProps/thumbnail.jpeg>
</file>